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8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0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580" r:id="rId5"/>
    <p:sldId id="503" r:id="rId6"/>
    <p:sldId id="574" r:id="rId7"/>
    <p:sldId id="572" r:id="rId8"/>
    <p:sldId id="569" r:id="rId9"/>
    <p:sldId id="570" r:id="rId10"/>
    <p:sldId id="571" r:id="rId11"/>
    <p:sldId id="573" r:id="rId12"/>
    <p:sldId id="455" r:id="rId13"/>
    <p:sldId id="562" r:id="rId14"/>
    <p:sldId id="575" r:id="rId15"/>
    <p:sldId id="576" r:id="rId16"/>
    <p:sldId id="577" r:id="rId17"/>
    <p:sldId id="578" r:id="rId18"/>
    <p:sldId id="579" r:id="rId19"/>
    <p:sldId id="581" r:id="rId20"/>
  </p:sldIdLst>
  <p:sldSz cx="9144000" cy="5143500" type="screen16x9"/>
  <p:notesSz cx="7010400" cy="9296400"/>
  <p:defaultTextStyle>
    <a:defPPr>
      <a:defRPr lang="fr-F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C0BB0A6-6E46-4AEB-BF69-FFD010B2985D}">
          <p14:sldIdLst>
            <p14:sldId id="580"/>
            <p14:sldId id="503"/>
            <p14:sldId id="574"/>
            <p14:sldId id="572"/>
            <p14:sldId id="569"/>
            <p14:sldId id="570"/>
            <p14:sldId id="571"/>
            <p14:sldId id="573"/>
            <p14:sldId id="455"/>
            <p14:sldId id="562"/>
            <p14:sldId id="575"/>
            <p14:sldId id="576"/>
            <p14:sldId id="577"/>
            <p14:sldId id="578"/>
            <p14:sldId id="579"/>
            <p14:sldId id="581"/>
          </p14:sldIdLst>
        </p14:section>
      </p14:sectionLst>
    </p:ext>
    <p:ext uri="{EFAFB233-063F-42B5-8137-9DF3F51BA10A}">
      <p15:sldGuideLst xmlns:p15="http://schemas.microsoft.com/office/powerpoint/2012/main">
        <p15:guide id="2" pos="2925" userDrawn="1">
          <p15:clr>
            <a:srgbClr val="A4A3A4"/>
          </p15:clr>
        </p15:guide>
        <p15:guide id="3" orient="horz" pos="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lina Machado" initials="CM" lastIdx="30" clrIdx="0"/>
  <p:cmAuthor id="1" name="Nathalie Poteet" initials="NP" lastIdx="12" clrIdx="1"/>
  <p:cmAuthor id="2" name="Vanessa Caron" initials="VC" lastIdx="2" clrIdx="2"/>
  <p:cmAuthor id="3" name="Geneviève Bergeron" initials="GB" lastIdx="11" clrIdx="3">
    <p:extLst>
      <p:ext uri="{19B8F6BF-5375-455C-9EA6-DF929625EA0E}">
        <p15:presenceInfo xmlns:p15="http://schemas.microsoft.com/office/powerpoint/2012/main" userId="S-1-5-21-428511542-1704251156-2475287810-4223" providerId="AD"/>
      </p:ext>
    </p:extLst>
  </p:cmAuthor>
  <p:cmAuthor id="4" name="Anick Denis" initials="AD" lastIdx="1" clrIdx="4">
    <p:extLst>
      <p:ext uri="{19B8F6BF-5375-455C-9EA6-DF929625EA0E}">
        <p15:presenceInfo xmlns:p15="http://schemas.microsoft.com/office/powerpoint/2012/main" userId="S-1-5-21-428511542-1704251156-2475287810-12046" providerId="AD"/>
      </p:ext>
    </p:extLst>
  </p:cmAuthor>
  <p:cmAuthor id="5" name="Jean-Pierre Bernier" initials="JB" lastIdx="3" clrIdx="5">
    <p:extLst>
      <p:ext uri="{19B8F6BF-5375-455C-9EA6-DF929625EA0E}">
        <p15:presenceInfo xmlns:p15="http://schemas.microsoft.com/office/powerpoint/2012/main" userId="S-1-5-21-428511542-1704251156-2475287810-4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57"/>
    <a:srgbClr val="00ABC7"/>
    <a:srgbClr val="004856"/>
    <a:srgbClr val="FF6600"/>
    <a:srgbClr val="FF7E00"/>
    <a:srgbClr val="006174"/>
    <a:srgbClr val="008192"/>
    <a:srgbClr val="02ABC8"/>
    <a:srgbClr val="205259"/>
    <a:srgbClr val="598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3393" autoAdjust="0"/>
  </p:normalViewPr>
  <p:slideViewPr>
    <p:cSldViewPr showGuides="1">
      <p:cViewPr varScale="1">
        <p:scale>
          <a:sx n="123" d="100"/>
          <a:sy n="123" d="100"/>
        </p:scale>
        <p:origin x="1188" y="102"/>
      </p:cViewPr>
      <p:guideLst>
        <p:guide pos="2925"/>
        <p:guide orient="horz" pos="8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>
        <p:scale>
          <a:sx n="150" d="100"/>
          <a:sy n="150" d="100"/>
        </p:scale>
        <p:origin x="1110" y="-185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E271D-C077-437D-B085-0A435C33BA98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CA"/>
        </a:p>
      </dgm:t>
    </dgm:pt>
    <dgm:pt modelId="{935E5900-9189-476B-B9D5-E8984333A1A2}">
      <dgm:prSet phldrT="[Texte]" custT="1"/>
      <dgm:spPr>
        <a:solidFill>
          <a:srgbClr val="00ACC8"/>
        </a:solidFill>
      </dgm:spPr>
      <dgm:t>
        <a:bodyPr/>
        <a:lstStyle/>
        <a:p>
          <a:r>
            <a:rPr lang="fr-CA" sz="4800" dirty="0" smtClean="0">
              <a:solidFill>
                <a:schemeClr val="bg1"/>
              </a:solidFill>
            </a:rPr>
            <a:t>60 </a:t>
          </a:r>
          <a:r>
            <a:rPr lang="fr-CA" sz="2000" dirty="0" smtClean="0">
              <a:solidFill>
                <a:schemeClr val="bg1"/>
              </a:solidFill>
            </a:rPr>
            <a:t>partenaires</a:t>
          </a:r>
          <a:endParaRPr lang="fr-CA" sz="2000" dirty="0">
            <a:solidFill>
              <a:schemeClr val="bg1"/>
            </a:solidFill>
          </a:endParaRPr>
        </a:p>
      </dgm:t>
    </dgm:pt>
    <dgm:pt modelId="{71167913-F676-44D0-A6FE-61F183B4AF33}" type="parTrans" cxnId="{6A0EE3CA-001A-4D9C-954F-74BD81AB8243}">
      <dgm:prSet/>
      <dgm:spPr/>
      <dgm:t>
        <a:bodyPr/>
        <a:lstStyle/>
        <a:p>
          <a:endParaRPr lang="fr-CA"/>
        </a:p>
      </dgm:t>
    </dgm:pt>
    <dgm:pt modelId="{C73C4E83-A729-43AE-9D29-4C3FCA5C35C1}" type="sibTrans" cxnId="{6A0EE3CA-001A-4D9C-954F-74BD81AB8243}">
      <dgm:prSet/>
      <dgm:spPr/>
      <dgm:t>
        <a:bodyPr/>
        <a:lstStyle/>
        <a:p>
          <a:endParaRPr lang="fr-CA"/>
        </a:p>
      </dgm:t>
    </dgm:pt>
    <dgm:pt modelId="{BC4FB69D-5DEC-4E46-B863-F51D4444BBB4}">
      <dgm:prSet phldrT="[Texte]" custT="1"/>
      <dgm:spPr>
        <a:solidFill>
          <a:srgbClr val="004A54">
            <a:alpha val="50000"/>
          </a:srgbClr>
        </a:solidFill>
      </dgm:spPr>
      <dgm:t>
        <a:bodyPr/>
        <a:lstStyle/>
        <a:p>
          <a:r>
            <a:rPr lang="fr-CA" sz="1600" dirty="0" err="1" smtClean="0"/>
            <a:t>MEQ</a:t>
          </a:r>
          <a:endParaRPr lang="fr-CA" sz="1600" dirty="0"/>
        </a:p>
      </dgm:t>
    </dgm:pt>
    <dgm:pt modelId="{69043D50-BA49-4DA4-B90D-E5CCBE7C3452}" type="parTrans" cxnId="{D64FE6D8-A5C8-409D-91CD-C07D61877FFC}">
      <dgm:prSet/>
      <dgm:spPr/>
      <dgm:t>
        <a:bodyPr/>
        <a:lstStyle/>
        <a:p>
          <a:endParaRPr lang="fr-CA"/>
        </a:p>
      </dgm:t>
    </dgm:pt>
    <dgm:pt modelId="{6774D7DF-611B-4169-A463-0B044360EF8A}" type="sibTrans" cxnId="{D64FE6D8-A5C8-409D-91CD-C07D61877FFC}">
      <dgm:prSet/>
      <dgm:spPr/>
      <dgm:t>
        <a:bodyPr/>
        <a:lstStyle/>
        <a:p>
          <a:endParaRPr lang="fr-CA"/>
        </a:p>
      </dgm:t>
    </dgm:pt>
    <dgm:pt modelId="{E35A6718-531B-42D4-AFD2-895C9DE313BB}">
      <dgm:prSet phldrT="[Texte]" custT="1"/>
      <dgm:spPr>
        <a:solidFill>
          <a:srgbClr val="FF7E00">
            <a:alpha val="70000"/>
          </a:srgbClr>
        </a:solidFill>
      </dgm:spPr>
      <dgm:t>
        <a:bodyPr/>
        <a:lstStyle/>
        <a:p>
          <a:r>
            <a:rPr lang="fr-CA" sz="1050" dirty="0" smtClean="0"/>
            <a:t>Le Groupement des chefs d’entreprise</a:t>
          </a:r>
          <a:endParaRPr lang="fr-CA" sz="1050" dirty="0"/>
        </a:p>
      </dgm:t>
    </dgm:pt>
    <dgm:pt modelId="{6B7FC718-27A1-4674-B2F1-2EC321CCC3A7}" type="parTrans" cxnId="{69A29DA4-0B6F-4D25-AA7D-67AA205AA5A4}">
      <dgm:prSet/>
      <dgm:spPr/>
      <dgm:t>
        <a:bodyPr/>
        <a:lstStyle/>
        <a:p>
          <a:endParaRPr lang="fr-CA"/>
        </a:p>
      </dgm:t>
    </dgm:pt>
    <dgm:pt modelId="{8FDC8771-21FB-4841-A078-E248EF21FBF5}" type="sibTrans" cxnId="{69A29DA4-0B6F-4D25-AA7D-67AA205AA5A4}">
      <dgm:prSet/>
      <dgm:spPr/>
      <dgm:t>
        <a:bodyPr/>
        <a:lstStyle/>
        <a:p>
          <a:endParaRPr lang="fr-CA"/>
        </a:p>
      </dgm:t>
    </dgm:pt>
    <dgm:pt modelId="{9BEFEDBA-A7CE-4FD0-B4E0-F0D8F420AC38}">
      <dgm:prSet phldrT="[Texte]"/>
      <dgm:spPr>
        <a:solidFill>
          <a:srgbClr val="00ACC8">
            <a:alpha val="50000"/>
          </a:srgbClr>
        </a:solidFill>
      </dgm:spPr>
      <dgm:t>
        <a:bodyPr/>
        <a:lstStyle/>
        <a:p>
          <a:r>
            <a:rPr lang="fr-CA" dirty="0" err="1" smtClean="0"/>
            <a:t>STIQ</a:t>
          </a:r>
          <a:endParaRPr lang="fr-CA" dirty="0"/>
        </a:p>
      </dgm:t>
    </dgm:pt>
    <dgm:pt modelId="{1EF53B49-7244-4D2A-A8E9-6537C020513C}" type="parTrans" cxnId="{A843B897-818F-45F7-8560-A60ECC1D3E48}">
      <dgm:prSet/>
      <dgm:spPr/>
      <dgm:t>
        <a:bodyPr/>
        <a:lstStyle/>
        <a:p>
          <a:endParaRPr lang="fr-CA"/>
        </a:p>
      </dgm:t>
    </dgm:pt>
    <dgm:pt modelId="{7CDFD5BB-7FC8-4F39-8DDB-9639FE95DEEF}" type="sibTrans" cxnId="{A843B897-818F-45F7-8560-A60ECC1D3E48}">
      <dgm:prSet/>
      <dgm:spPr/>
      <dgm:t>
        <a:bodyPr/>
        <a:lstStyle/>
        <a:p>
          <a:endParaRPr lang="fr-CA"/>
        </a:p>
      </dgm:t>
    </dgm:pt>
    <dgm:pt modelId="{7554DC5D-94BD-4617-89CC-B360A3D6F816}">
      <dgm:prSet phldrT="[Texte]"/>
      <dgm:spPr>
        <a:solidFill>
          <a:srgbClr val="FF7E00">
            <a:alpha val="70000"/>
          </a:srgbClr>
        </a:solidFill>
      </dgm:spPr>
      <dgm:t>
        <a:bodyPr/>
        <a:lstStyle/>
        <a:p>
          <a:r>
            <a:rPr lang="fr-CA" dirty="0" err="1" smtClean="0"/>
            <a:t>FCCQ</a:t>
          </a:r>
          <a:endParaRPr lang="fr-CA" dirty="0"/>
        </a:p>
      </dgm:t>
    </dgm:pt>
    <dgm:pt modelId="{11377641-F044-4D27-A964-2C0D2939E7B3}" type="parTrans" cxnId="{3915D9D7-3E47-4F26-9AD4-BDA0D46B877F}">
      <dgm:prSet/>
      <dgm:spPr/>
      <dgm:t>
        <a:bodyPr/>
        <a:lstStyle/>
        <a:p>
          <a:endParaRPr lang="fr-CA"/>
        </a:p>
      </dgm:t>
    </dgm:pt>
    <dgm:pt modelId="{F85E4DE7-83D5-4BE1-B030-E28C915DCFB5}" type="sibTrans" cxnId="{3915D9D7-3E47-4F26-9AD4-BDA0D46B877F}">
      <dgm:prSet/>
      <dgm:spPr/>
      <dgm:t>
        <a:bodyPr/>
        <a:lstStyle/>
        <a:p>
          <a:endParaRPr lang="fr-CA"/>
        </a:p>
      </dgm:t>
    </dgm:pt>
    <dgm:pt modelId="{DE56A5D9-8454-44F8-8E2C-42D2A0CCBAAE}">
      <dgm:prSet/>
      <dgm:spPr>
        <a:solidFill>
          <a:srgbClr val="004856">
            <a:alpha val="50000"/>
          </a:srgbClr>
        </a:solidFill>
      </dgm:spPr>
      <dgm:t>
        <a:bodyPr/>
        <a:lstStyle/>
        <a:p>
          <a:r>
            <a:rPr lang="fr-CA" dirty="0" err="1" smtClean="0"/>
            <a:t>ADRIQ</a:t>
          </a:r>
          <a:endParaRPr lang="fr-CA" dirty="0"/>
        </a:p>
      </dgm:t>
    </dgm:pt>
    <dgm:pt modelId="{8517B5FD-34DC-422C-AA22-67306ED4E73A}" type="parTrans" cxnId="{8BD1CA54-1332-4034-A4EA-3DE995F1E9D1}">
      <dgm:prSet/>
      <dgm:spPr/>
      <dgm:t>
        <a:bodyPr/>
        <a:lstStyle/>
        <a:p>
          <a:endParaRPr lang="fr-CA"/>
        </a:p>
      </dgm:t>
    </dgm:pt>
    <dgm:pt modelId="{FC66296B-C469-4844-867A-52D48D1BEE66}" type="sibTrans" cxnId="{8BD1CA54-1332-4034-A4EA-3DE995F1E9D1}">
      <dgm:prSet/>
      <dgm:spPr/>
      <dgm:t>
        <a:bodyPr/>
        <a:lstStyle/>
        <a:p>
          <a:endParaRPr lang="fr-CA"/>
        </a:p>
      </dgm:t>
    </dgm:pt>
    <dgm:pt modelId="{503D9079-1C2D-45E6-987A-341A72F1BC47}">
      <dgm:prSet/>
      <dgm:spPr>
        <a:solidFill>
          <a:srgbClr val="FF7E00">
            <a:alpha val="70000"/>
          </a:srgbClr>
        </a:solidFill>
      </dgm:spPr>
      <dgm:t>
        <a:bodyPr/>
        <a:lstStyle/>
        <a:p>
          <a:r>
            <a:rPr lang="fr-CA" dirty="0" err="1" smtClean="0"/>
            <a:t>CRIQ</a:t>
          </a:r>
          <a:endParaRPr lang="fr-CA" dirty="0"/>
        </a:p>
      </dgm:t>
    </dgm:pt>
    <dgm:pt modelId="{9A522A21-AD86-49D5-ACFA-D999CD7E059D}" type="parTrans" cxnId="{F07A603E-B068-4558-B83B-B440242B2C4B}">
      <dgm:prSet/>
      <dgm:spPr/>
      <dgm:t>
        <a:bodyPr/>
        <a:lstStyle/>
        <a:p>
          <a:endParaRPr lang="fr-CA"/>
        </a:p>
      </dgm:t>
    </dgm:pt>
    <dgm:pt modelId="{8CEBECA5-58C9-4D14-8AE7-897B933C0548}" type="sibTrans" cxnId="{F07A603E-B068-4558-B83B-B440242B2C4B}">
      <dgm:prSet/>
      <dgm:spPr/>
      <dgm:t>
        <a:bodyPr/>
        <a:lstStyle/>
        <a:p>
          <a:endParaRPr lang="fr-CA"/>
        </a:p>
      </dgm:t>
    </dgm:pt>
    <dgm:pt modelId="{D628CF95-14FF-4C08-A546-714400841AB2}">
      <dgm:prSet custT="1"/>
      <dgm:spPr>
        <a:solidFill>
          <a:srgbClr val="00ACC8">
            <a:alpha val="50000"/>
          </a:srgbClr>
        </a:solidFill>
      </dgm:spPr>
      <dgm:t>
        <a:bodyPr/>
        <a:lstStyle/>
        <a:p>
          <a:r>
            <a:rPr lang="fr-CA" sz="1400" dirty="0" smtClean="0"/>
            <a:t>Réseau </a:t>
          </a:r>
          <a:r>
            <a:rPr lang="fr-CA" sz="1600" dirty="0" smtClean="0"/>
            <a:t>TRANS- TECH</a:t>
          </a:r>
          <a:endParaRPr lang="fr-CA" sz="1600" dirty="0"/>
        </a:p>
      </dgm:t>
    </dgm:pt>
    <dgm:pt modelId="{12859BF7-3EEA-4911-9C13-0331D0D980AD}" type="parTrans" cxnId="{21AA0A36-9E1B-41B8-8D70-F295A90DA4B1}">
      <dgm:prSet/>
      <dgm:spPr/>
      <dgm:t>
        <a:bodyPr/>
        <a:lstStyle/>
        <a:p>
          <a:endParaRPr lang="fr-CA"/>
        </a:p>
      </dgm:t>
    </dgm:pt>
    <dgm:pt modelId="{5E8181D3-2463-4AF7-B0AC-AC360748AE26}" type="sibTrans" cxnId="{21AA0A36-9E1B-41B8-8D70-F295A90DA4B1}">
      <dgm:prSet/>
      <dgm:spPr/>
      <dgm:t>
        <a:bodyPr/>
        <a:lstStyle/>
        <a:p>
          <a:endParaRPr lang="fr-CA"/>
        </a:p>
      </dgm:t>
    </dgm:pt>
    <dgm:pt modelId="{2B5EC804-C728-4219-A8A3-40156A685B85}" type="pres">
      <dgm:prSet presAssocID="{A35E271D-C077-437D-B085-0A435C33BA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0B883E9-8B81-401D-8BB6-E58EBE523D94}" type="pres">
      <dgm:prSet presAssocID="{A35E271D-C077-437D-B085-0A435C33BA98}" presName="radial" presStyleCnt="0">
        <dgm:presLayoutVars>
          <dgm:animLvl val="ctr"/>
        </dgm:presLayoutVars>
      </dgm:prSet>
      <dgm:spPr/>
    </dgm:pt>
    <dgm:pt modelId="{3FE9651A-781B-46B5-876A-F12118A64C86}" type="pres">
      <dgm:prSet presAssocID="{935E5900-9189-476B-B9D5-E8984333A1A2}" presName="centerShape" presStyleLbl="vennNode1" presStyleIdx="0" presStyleCnt="8"/>
      <dgm:spPr/>
      <dgm:t>
        <a:bodyPr/>
        <a:lstStyle/>
        <a:p>
          <a:endParaRPr lang="fr-CA"/>
        </a:p>
      </dgm:t>
    </dgm:pt>
    <dgm:pt modelId="{21CC1775-F93B-4874-932A-673A613E3E4B}" type="pres">
      <dgm:prSet presAssocID="{BC4FB69D-5DEC-4E46-B863-F51D4444BBB4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AA30314-697A-40F5-9EF8-1DF9B8E6D172}" type="pres">
      <dgm:prSet presAssocID="{E35A6718-531B-42D4-AFD2-895C9DE313BB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21A53A7-1720-4E05-8DD6-E6B9C37143E7}" type="pres">
      <dgm:prSet presAssocID="{9BEFEDBA-A7CE-4FD0-B4E0-F0D8F420AC38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065C29B-985E-433D-BF96-05D9A705C6B3}" type="pres">
      <dgm:prSet presAssocID="{7554DC5D-94BD-4617-89CC-B360A3D6F816}" presName="node" presStyleLbl="vennNode1" presStyleIdx="4" presStyleCnt="8" custRadScaleRad="99911" custRadScaleInc="20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37FBB3F-3EC6-4B58-9E91-C241AF47A25E}" type="pres">
      <dgm:prSet presAssocID="{DE56A5D9-8454-44F8-8E2C-42D2A0CCBAAE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4571ED4-4CF0-4EC0-8108-9ED66D29735D}" type="pres">
      <dgm:prSet presAssocID="{503D9079-1C2D-45E6-987A-341A72F1BC47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C94F37B-9223-4301-A7B9-4A8BA4574D07}" type="pres">
      <dgm:prSet presAssocID="{D628CF95-14FF-4C08-A546-714400841AB2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9A29DA4-0B6F-4D25-AA7D-67AA205AA5A4}" srcId="{935E5900-9189-476B-B9D5-E8984333A1A2}" destId="{E35A6718-531B-42D4-AFD2-895C9DE313BB}" srcOrd="1" destOrd="0" parTransId="{6B7FC718-27A1-4674-B2F1-2EC321CCC3A7}" sibTransId="{8FDC8771-21FB-4841-A078-E248EF21FBF5}"/>
    <dgm:cxn modelId="{6CE3399E-131E-4F2A-AD25-C10FF614E59A}" type="presOf" srcId="{A35E271D-C077-437D-B085-0A435C33BA98}" destId="{2B5EC804-C728-4219-A8A3-40156A685B85}" srcOrd="0" destOrd="0" presId="urn:microsoft.com/office/officeart/2005/8/layout/radial3"/>
    <dgm:cxn modelId="{C502E60B-502D-4075-8703-101455BCDB9B}" type="presOf" srcId="{9BEFEDBA-A7CE-4FD0-B4E0-F0D8F420AC38}" destId="{221A53A7-1720-4E05-8DD6-E6B9C37143E7}" srcOrd="0" destOrd="0" presId="urn:microsoft.com/office/officeart/2005/8/layout/radial3"/>
    <dgm:cxn modelId="{8BD1CA54-1332-4034-A4EA-3DE995F1E9D1}" srcId="{935E5900-9189-476B-B9D5-E8984333A1A2}" destId="{DE56A5D9-8454-44F8-8E2C-42D2A0CCBAAE}" srcOrd="4" destOrd="0" parTransId="{8517B5FD-34DC-422C-AA22-67306ED4E73A}" sibTransId="{FC66296B-C469-4844-867A-52D48D1BEE66}"/>
    <dgm:cxn modelId="{F0142F8A-1D66-45D4-90FC-E6D68D73BAE3}" type="presOf" srcId="{BC4FB69D-5DEC-4E46-B863-F51D4444BBB4}" destId="{21CC1775-F93B-4874-932A-673A613E3E4B}" srcOrd="0" destOrd="0" presId="urn:microsoft.com/office/officeart/2005/8/layout/radial3"/>
    <dgm:cxn modelId="{3915D9D7-3E47-4F26-9AD4-BDA0D46B877F}" srcId="{935E5900-9189-476B-B9D5-E8984333A1A2}" destId="{7554DC5D-94BD-4617-89CC-B360A3D6F816}" srcOrd="3" destOrd="0" parTransId="{11377641-F044-4D27-A964-2C0D2939E7B3}" sibTransId="{F85E4DE7-83D5-4BE1-B030-E28C915DCFB5}"/>
    <dgm:cxn modelId="{6064D041-0D28-4138-8D96-84B46E87AC62}" type="presOf" srcId="{935E5900-9189-476B-B9D5-E8984333A1A2}" destId="{3FE9651A-781B-46B5-876A-F12118A64C86}" srcOrd="0" destOrd="0" presId="urn:microsoft.com/office/officeart/2005/8/layout/radial3"/>
    <dgm:cxn modelId="{21AA0A36-9E1B-41B8-8D70-F295A90DA4B1}" srcId="{935E5900-9189-476B-B9D5-E8984333A1A2}" destId="{D628CF95-14FF-4C08-A546-714400841AB2}" srcOrd="6" destOrd="0" parTransId="{12859BF7-3EEA-4911-9C13-0331D0D980AD}" sibTransId="{5E8181D3-2463-4AF7-B0AC-AC360748AE26}"/>
    <dgm:cxn modelId="{61544EBD-7399-4026-A351-E48ECAB34B73}" type="presOf" srcId="{7554DC5D-94BD-4617-89CC-B360A3D6F816}" destId="{C065C29B-985E-433D-BF96-05D9A705C6B3}" srcOrd="0" destOrd="0" presId="urn:microsoft.com/office/officeart/2005/8/layout/radial3"/>
    <dgm:cxn modelId="{DC7C2C85-6C1D-49FF-913D-5DB0EEF60B30}" type="presOf" srcId="{E35A6718-531B-42D4-AFD2-895C9DE313BB}" destId="{2AA30314-697A-40F5-9EF8-1DF9B8E6D172}" srcOrd="0" destOrd="0" presId="urn:microsoft.com/office/officeart/2005/8/layout/radial3"/>
    <dgm:cxn modelId="{F07A603E-B068-4558-B83B-B440242B2C4B}" srcId="{935E5900-9189-476B-B9D5-E8984333A1A2}" destId="{503D9079-1C2D-45E6-987A-341A72F1BC47}" srcOrd="5" destOrd="0" parTransId="{9A522A21-AD86-49D5-ACFA-D999CD7E059D}" sibTransId="{8CEBECA5-58C9-4D14-8AE7-897B933C0548}"/>
    <dgm:cxn modelId="{48778D9A-EE0B-4E27-9DCC-9B80D62FDC1D}" type="presOf" srcId="{D628CF95-14FF-4C08-A546-714400841AB2}" destId="{2C94F37B-9223-4301-A7B9-4A8BA4574D07}" srcOrd="0" destOrd="0" presId="urn:microsoft.com/office/officeart/2005/8/layout/radial3"/>
    <dgm:cxn modelId="{6A0EE3CA-001A-4D9C-954F-74BD81AB8243}" srcId="{A35E271D-C077-437D-B085-0A435C33BA98}" destId="{935E5900-9189-476B-B9D5-E8984333A1A2}" srcOrd="0" destOrd="0" parTransId="{71167913-F676-44D0-A6FE-61F183B4AF33}" sibTransId="{C73C4E83-A729-43AE-9D29-4C3FCA5C35C1}"/>
    <dgm:cxn modelId="{F5DB7799-1B47-4D1E-95D5-11E5B6286883}" type="presOf" srcId="{503D9079-1C2D-45E6-987A-341A72F1BC47}" destId="{D4571ED4-4CF0-4EC0-8108-9ED66D29735D}" srcOrd="0" destOrd="0" presId="urn:microsoft.com/office/officeart/2005/8/layout/radial3"/>
    <dgm:cxn modelId="{D64FE6D8-A5C8-409D-91CD-C07D61877FFC}" srcId="{935E5900-9189-476B-B9D5-E8984333A1A2}" destId="{BC4FB69D-5DEC-4E46-B863-F51D4444BBB4}" srcOrd="0" destOrd="0" parTransId="{69043D50-BA49-4DA4-B90D-E5CCBE7C3452}" sibTransId="{6774D7DF-611B-4169-A463-0B044360EF8A}"/>
    <dgm:cxn modelId="{A843B897-818F-45F7-8560-A60ECC1D3E48}" srcId="{935E5900-9189-476B-B9D5-E8984333A1A2}" destId="{9BEFEDBA-A7CE-4FD0-B4E0-F0D8F420AC38}" srcOrd="2" destOrd="0" parTransId="{1EF53B49-7244-4D2A-A8E9-6537C020513C}" sibTransId="{7CDFD5BB-7FC8-4F39-8DDB-9639FE95DEEF}"/>
    <dgm:cxn modelId="{0EF3E8A1-B571-4583-8C99-A41ACD0619E7}" type="presOf" srcId="{DE56A5D9-8454-44F8-8E2C-42D2A0CCBAAE}" destId="{937FBB3F-3EC6-4B58-9E91-C241AF47A25E}" srcOrd="0" destOrd="0" presId="urn:microsoft.com/office/officeart/2005/8/layout/radial3"/>
    <dgm:cxn modelId="{C5EA46D7-1E31-40CE-A5F8-031A42C168E2}" type="presParOf" srcId="{2B5EC804-C728-4219-A8A3-40156A685B85}" destId="{D0B883E9-8B81-401D-8BB6-E58EBE523D94}" srcOrd="0" destOrd="0" presId="urn:microsoft.com/office/officeart/2005/8/layout/radial3"/>
    <dgm:cxn modelId="{2600A0D0-4A3E-4D3D-A922-513A43656108}" type="presParOf" srcId="{D0B883E9-8B81-401D-8BB6-E58EBE523D94}" destId="{3FE9651A-781B-46B5-876A-F12118A64C86}" srcOrd="0" destOrd="0" presId="urn:microsoft.com/office/officeart/2005/8/layout/radial3"/>
    <dgm:cxn modelId="{A00D6AE3-882C-4348-8262-ED0A673E24CE}" type="presParOf" srcId="{D0B883E9-8B81-401D-8BB6-E58EBE523D94}" destId="{21CC1775-F93B-4874-932A-673A613E3E4B}" srcOrd="1" destOrd="0" presId="urn:microsoft.com/office/officeart/2005/8/layout/radial3"/>
    <dgm:cxn modelId="{8E04877E-4B77-4252-9184-2429EEA109F1}" type="presParOf" srcId="{D0B883E9-8B81-401D-8BB6-E58EBE523D94}" destId="{2AA30314-697A-40F5-9EF8-1DF9B8E6D172}" srcOrd="2" destOrd="0" presId="urn:microsoft.com/office/officeart/2005/8/layout/radial3"/>
    <dgm:cxn modelId="{0198231D-8C1A-4591-A49D-2F256708C0B7}" type="presParOf" srcId="{D0B883E9-8B81-401D-8BB6-E58EBE523D94}" destId="{221A53A7-1720-4E05-8DD6-E6B9C37143E7}" srcOrd="3" destOrd="0" presId="urn:microsoft.com/office/officeart/2005/8/layout/radial3"/>
    <dgm:cxn modelId="{97B261F1-9898-4051-A87B-80818707B4F7}" type="presParOf" srcId="{D0B883E9-8B81-401D-8BB6-E58EBE523D94}" destId="{C065C29B-985E-433D-BF96-05D9A705C6B3}" srcOrd="4" destOrd="0" presId="urn:microsoft.com/office/officeart/2005/8/layout/radial3"/>
    <dgm:cxn modelId="{29011376-A71C-4431-84B1-3035627B523E}" type="presParOf" srcId="{D0B883E9-8B81-401D-8BB6-E58EBE523D94}" destId="{937FBB3F-3EC6-4B58-9E91-C241AF47A25E}" srcOrd="5" destOrd="0" presId="urn:microsoft.com/office/officeart/2005/8/layout/radial3"/>
    <dgm:cxn modelId="{CEAB75E8-0EC9-40F8-96E6-22F1C07FC469}" type="presParOf" srcId="{D0B883E9-8B81-401D-8BB6-E58EBE523D94}" destId="{D4571ED4-4CF0-4EC0-8108-9ED66D29735D}" srcOrd="6" destOrd="0" presId="urn:microsoft.com/office/officeart/2005/8/layout/radial3"/>
    <dgm:cxn modelId="{E38F18D7-E1D4-4004-8243-F2B4D0D218D2}" type="presParOf" srcId="{D0B883E9-8B81-401D-8BB6-E58EBE523D94}" destId="{2C94F37B-9223-4301-A7B9-4A8BA4574D07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9" y="3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/>
          <a:lstStyle>
            <a:lvl1pPr algn="r">
              <a:defRPr sz="1200"/>
            </a:lvl1pPr>
          </a:lstStyle>
          <a:p>
            <a:fld id="{0603CDD5-FCFB-4508-9221-7F530ACF2623}" type="datetimeFigureOut">
              <a:rPr lang="fr-CA" smtClean="0"/>
              <a:t>2018-05-10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71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 anchor="b"/>
          <a:lstStyle>
            <a:lvl1pPr algn="r">
              <a:defRPr sz="1200"/>
            </a:lvl1pPr>
          </a:lstStyle>
          <a:p>
            <a:fld id="{E0BBF4EE-D95B-49C5-AEC8-6224A5916335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4720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9" y="3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F974F-D684-4685-934D-B7FEDFCAEFD2}" type="datetimeFigureOut">
              <a:rPr lang="fr-CA" smtClean="0"/>
              <a:pPr/>
              <a:t>2018-05-10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9" tIns="46560" rIns="93119" bIns="46560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414455" y="4288653"/>
            <a:ext cx="6181490" cy="4530315"/>
          </a:xfrm>
          <a:prstGeom prst="rect">
            <a:avLst/>
          </a:prstGeom>
        </p:spPr>
        <p:txBody>
          <a:bodyPr vert="horz" lIns="93119" tIns="46560" rIns="93119" bIns="46560" rtlCol="0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 anchor="b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119" tIns="46560" rIns="93119" bIns="46560" rtlCol="0" anchor="b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549960-631B-41B8-80B5-B703B96ACFCB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084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89" algn="l" defTabSz="914378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378" algn="l" defTabSz="914378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566" algn="l" defTabSz="914378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754" algn="l" defTabSz="914378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PDG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90276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656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12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7435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PDG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291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865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422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0190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323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Maxime Fillion, MC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5706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PDG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5789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err="1" smtClean="0"/>
              <a:t>STAKEHOLDER</a:t>
            </a:r>
            <a:r>
              <a:rPr lang="fr-CA" b="1" baseline="0" dirty="0" smtClean="0"/>
              <a:t> (or </a:t>
            </a:r>
            <a:r>
              <a:rPr lang="fr-CA" b="1" baseline="0" dirty="0" err="1" smtClean="0"/>
              <a:t>influancial</a:t>
            </a:r>
            <a:r>
              <a:rPr lang="fr-CA" b="1" baseline="0" dirty="0" smtClean="0"/>
              <a:t> </a:t>
            </a:r>
            <a:r>
              <a:rPr lang="fr-CA" b="1" baseline="0" dirty="0" err="1" smtClean="0"/>
              <a:t>partners</a:t>
            </a:r>
            <a:r>
              <a:rPr lang="fr-CA" b="1" baseline="0" dirty="0" smtClean="0"/>
              <a:t>) TABLE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9960-631B-41B8-80B5-B703B96ACFCB}" type="slidenum">
              <a:rPr lang="fr-CA" smtClean="0"/>
              <a:pPr/>
              <a:t>10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100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350730" y="350730"/>
            <a:ext cx="8448806" cy="4440476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6050" y="2067694"/>
            <a:ext cx="7772400" cy="1021556"/>
          </a:xfrm>
        </p:spPr>
        <p:txBody>
          <a:bodyPr anchor="t">
            <a:noAutofit/>
          </a:bodyPr>
          <a:lstStyle>
            <a:lvl1pPr algn="l">
              <a:defRPr sz="4800" b="1" u="none" cap="all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6050" y="3266779"/>
            <a:ext cx="7772400" cy="761891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2850"/>
              </a:lnSpc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E9BCE-BC08-41F5-A32B-1EE5D9B435E1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3D61956-BBA1-4E1A-A255-039948778B3D}" type="slidenum">
              <a:rPr lang="fr-CA" smtClean="0"/>
              <a:pPr/>
              <a:t>‹N°›</a:t>
            </a:fld>
            <a:endParaRPr lang="fr-CA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7" y="-14704"/>
            <a:ext cx="9183958" cy="51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4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165B4E-0332-4F15-B853-FC22C361369E}" type="datetime1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2018-05-10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44408" y="4767264"/>
            <a:ext cx="442392" cy="273844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5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C832-397A-470C-B042-D5FAFA271B12}" type="datetime1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2018-05-10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17500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210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E810D8-04A2-4817-9C4D-75FC12FEDEFB}" type="datetime1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2018-05-10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44408" y="4767264"/>
            <a:ext cx="442392" cy="273844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68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0B89DB-9F55-4B8C-ACCB-F65A32A3BF36}" type="datetime1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2018-05-10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44408" y="4767264"/>
            <a:ext cx="442392" cy="273844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D7BF-21CC-4E1B-B804-924B75C5F4E1}" type="datetime1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2018-05-10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17500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889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31A473-D83E-4FA5-A5FE-0502BD292BE0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44408" y="4767264"/>
            <a:ext cx="442392" cy="273844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3D61956-BBA1-4E1A-A255-039948778B3D}" type="slidenum">
              <a:rPr lang="fr-CA" smtClean="0"/>
              <a:pPr/>
              <a:t>‹N°›</a:t>
            </a:fld>
            <a:endParaRPr lang="fr-CA" dirty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7822705" y="1491630"/>
            <a:ext cx="1357808" cy="3170448"/>
            <a:chOff x="7822704" y="1491630"/>
            <a:chExt cx="1357808" cy="3170448"/>
          </a:xfrm>
        </p:grpSpPr>
        <p:pic>
          <p:nvPicPr>
            <p:cNvPr id="2" name="Image 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32"/>
            <a:stretch/>
          </p:blipFill>
          <p:spPr>
            <a:xfrm>
              <a:off x="7822704" y="2933886"/>
              <a:ext cx="1357808" cy="172819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81"/>
            <a:stretch/>
          </p:blipFill>
          <p:spPr>
            <a:xfrm>
              <a:off x="8460432" y="1491630"/>
              <a:ext cx="720080" cy="1512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38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900"/>
              </a:lnSpc>
              <a:defRPr sz="2800" b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0EFA-D347-4B12-905F-0AE126FF53CC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43D61956-BBA1-4E1A-A255-039948778B3D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4020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fond_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508492"/>
            <a:ext cx="8062714" cy="37109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19622"/>
            <a:ext cx="8075240" cy="317500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A8F6-719B-43A9-9B51-917A26CFDB35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093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bleu_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350730" y="350730"/>
            <a:ext cx="8448806" cy="4440476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6050" y="2668810"/>
            <a:ext cx="7772400" cy="1021556"/>
          </a:xfrm>
        </p:spPr>
        <p:txBody>
          <a:bodyPr anchor="t">
            <a:noAutofit/>
          </a:bodyPr>
          <a:lstStyle>
            <a:lvl1pPr algn="ctr">
              <a:defRPr sz="4800" b="1" u="none" cap="all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6050" y="3867895"/>
            <a:ext cx="7772400" cy="761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2850"/>
              </a:lnSpc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1375-B47E-4606-8780-CDEBF73F880E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799534" y="3707704"/>
            <a:ext cx="356992" cy="1089764"/>
          </a:xfrm>
          <a:prstGeom prst="rect">
            <a:avLst/>
          </a:prstGeom>
          <a:solidFill>
            <a:srgbClr val="00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13215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fond_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50730" y="357776"/>
            <a:ext cx="8442542" cy="4427950"/>
          </a:xfrm>
          <a:prstGeom prst="rect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3968" y="1707654"/>
            <a:ext cx="4204482" cy="2592288"/>
          </a:xfrm>
        </p:spPr>
        <p:txBody>
          <a:bodyPr anchor="t">
            <a:noAutofit/>
          </a:bodyPr>
          <a:lstStyle>
            <a:lvl1pPr algn="l">
              <a:defRPr sz="4800" b="1" u="none" cap="all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D945-40BB-4055-AC04-4EA974F86F95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356993"/>
            <a:ext cx="251520" cy="990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71880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A7BF-245A-420B-AAB2-6695E7793BEE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879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D63C8-AF2F-4E15-820C-831AB154F8D7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5672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08312-8C9F-4015-B0A9-3E9937DE08B1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98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3" y="2"/>
            <a:ext cx="476691" cy="514349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9F0F2C6E-C7A7-4F97-8A0F-C8793BFB0AF8}" type="datetime1">
              <a:rPr lang="fr-CA" smtClean="0"/>
              <a:t>2018-05-10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fr-CA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4674" y="508492"/>
            <a:ext cx="8229600" cy="3710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19622"/>
            <a:ext cx="8229600" cy="3175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94104" y="4767264"/>
            <a:ext cx="4423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43D61956-BBA1-4E1A-A255-039948778B3D}" type="slidenum">
              <a:rPr lang="fr-CA" smtClean="0"/>
              <a:pPr/>
              <a:t>‹N°›</a:t>
            </a:fld>
            <a:endParaRPr lang="fr-CA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9168" y="987574"/>
            <a:ext cx="720000" cy="0"/>
          </a:xfrm>
          <a:prstGeom prst="line">
            <a:avLst/>
          </a:prstGeom>
          <a:ln w="190500">
            <a:solidFill>
              <a:srgbClr val="00AB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r="55388" b="28536"/>
          <a:stretch/>
        </p:blipFill>
        <p:spPr>
          <a:xfrm>
            <a:off x="-36513" y="2654790"/>
            <a:ext cx="504057" cy="250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3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60" r:id="rId4"/>
    <p:sldLayoutId id="2147483662" r:id="rId5"/>
    <p:sldLayoutId id="2147483661" r:id="rId6"/>
    <p:sldLayoutId id="2147483652" r:id="rId7"/>
    <p:sldLayoutId id="2147483654" r:id="rId8"/>
    <p:sldLayoutId id="2147483655" r:id="rId9"/>
    <p:sldLayoutId id="2147483676" r:id="rId10"/>
    <p:sldLayoutId id="2147483678" r:id="rId11"/>
    <p:sldLayoutId id="2147483680" r:id="rId12"/>
    <p:sldLayoutId id="2147483689" r:id="rId13"/>
    <p:sldLayoutId id="214748369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8" rtl="0" eaLnBrk="1" latinLnBrk="0" hangingPunct="1">
        <a:spcBef>
          <a:spcPct val="0"/>
        </a:spcBef>
        <a:buNone/>
        <a:defRPr sz="2400" b="0" u="none" kern="1200" cap="none" spc="-5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378" rtl="0" eaLnBrk="1" latinLnBrk="0" hangingPunct="1">
        <a:spcBef>
          <a:spcPct val="20000"/>
        </a:spcBef>
        <a:buFontTx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jp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notesSlide" Target="../notesSlides/notesSlide9.xml"/><Relationship Id="rId18" Type="http://schemas.microsoft.com/office/2007/relationships/diagramDrawing" Target="../diagrams/drawing1.xml"/><Relationship Id="rId3" Type="http://schemas.openxmlformats.org/officeDocument/2006/relationships/tags" Target="../tags/tag106.xml"/><Relationship Id="rId21" Type="http://schemas.openxmlformats.org/officeDocument/2006/relationships/image" Target="../media/image29.png"/><Relationship Id="rId7" Type="http://schemas.openxmlformats.org/officeDocument/2006/relationships/tags" Target="../tags/tag110.xml"/><Relationship Id="rId12" Type="http://schemas.openxmlformats.org/officeDocument/2006/relationships/slideLayout" Target="../slideLayouts/slideLayout3.xml"/><Relationship Id="rId17" Type="http://schemas.openxmlformats.org/officeDocument/2006/relationships/diagramColors" Target="../diagrams/colors1.xml"/><Relationship Id="rId2" Type="http://schemas.openxmlformats.org/officeDocument/2006/relationships/tags" Target="../tags/tag105.xml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8.png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5" Type="http://schemas.openxmlformats.org/officeDocument/2006/relationships/diagramLayout" Target="../diagrams/layout1.xml"/><Relationship Id="rId23" Type="http://schemas.openxmlformats.org/officeDocument/2006/relationships/image" Target="../media/image31.png"/><Relationship Id="rId10" Type="http://schemas.openxmlformats.org/officeDocument/2006/relationships/tags" Target="../tags/tag113.xml"/><Relationship Id="rId19" Type="http://schemas.openxmlformats.org/officeDocument/2006/relationships/image" Target="../media/image27.png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diagramData" Target="../diagrams/data1.xml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26" Type="http://schemas.openxmlformats.org/officeDocument/2006/relationships/image" Target="../media/image33.png"/><Relationship Id="rId3" Type="http://schemas.openxmlformats.org/officeDocument/2006/relationships/tags" Target="../tags/tag117.xml"/><Relationship Id="rId21" Type="http://schemas.openxmlformats.org/officeDocument/2006/relationships/tags" Target="../tags/tag135.xml"/><Relationship Id="rId34" Type="http://schemas.openxmlformats.org/officeDocument/2006/relationships/image" Target="../media/image17.png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29" Type="http://schemas.openxmlformats.org/officeDocument/2006/relationships/image" Target="../media/image36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notesSlide" Target="../notesSlides/notesSlide10.xml"/><Relationship Id="rId32" Type="http://schemas.openxmlformats.org/officeDocument/2006/relationships/image" Target="../media/image39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slideLayout" Target="../slideLayouts/slideLayout11.xml"/><Relationship Id="rId28" Type="http://schemas.openxmlformats.org/officeDocument/2006/relationships/image" Target="../media/image35.png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31" Type="http://schemas.openxmlformats.org/officeDocument/2006/relationships/image" Target="../media/image38.pn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39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10" Type="http://schemas.openxmlformats.org/officeDocument/2006/relationships/image" Target="../media/image42.jpeg"/><Relationship Id="rId4" Type="http://schemas.openxmlformats.org/officeDocument/2006/relationships/tags" Target="../tags/tag145.xml"/><Relationship Id="rId9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45.jpe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44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43.png"/><Relationship Id="rId5" Type="http://schemas.openxmlformats.org/officeDocument/2006/relationships/tags" Target="../tags/tag154.xml"/><Relationship Id="rId10" Type="http://schemas.openxmlformats.org/officeDocument/2006/relationships/slideLayout" Target="../slideLayouts/slideLayout11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10" Type="http://schemas.openxmlformats.org/officeDocument/2006/relationships/image" Target="../media/image47.png"/><Relationship Id="rId4" Type="http://schemas.openxmlformats.org/officeDocument/2006/relationships/tags" Target="../tags/tag162.xml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9.jpe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2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1.png"/><Relationship Id="rId2" Type="http://schemas.openxmlformats.org/officeDocument/2006/relationships/tags" Target="../tags/tag26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34.xml"/><Relationship Id="rId19" Type="http://schemas.openxmlformats.org/officeDocument/2006/relationships/image" Target="../media/image13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15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11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50.xml"/><Relationship Id="rId7" Type="http://schemas.openxmlformats.org/officeDocument/2006/relationships/image" Target="../media/image1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5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8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5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2" Type="http://schemas.openxmlformats.org/officeDocument/2006/relationships/tags" Target="../tags/tag57.xml"/><Relationship Id="rId16" Type="http://schemas.openxmlformats.org/officeDocument/2006/relationships/image" Target="../media/image19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65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image" Target="../media/image24.png"/><Relationship Id="rId3" Type="http://schemas.openxmlformats.org/officeDocument/2006/relationships/tags" Target="../tags/tag71.xml"/><Relationship Id="rId21" Type="http://schemas.openxmlformats.org/officeDocument/2006/relationships/notesSlide" Target="../notesSlides/notesSlide7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image" Target="../media/image23.png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slideLayout" Target="../slideLayouts/slideLayout11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image" Target="../media/image22.png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89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1</a:t>
            </a:fld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9143999" cy="5141415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4211960" y="339502"/>
            <a:ext cx="4353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FORUM STRATÉGIQUE </a:t>
            </a:r>
            <a:r>
              <a:rPr lang="fr-CA" sz="3600" b="1" dirty="0">
                <a:solidFill>
                  <a:schemeClr val="bg1"/>
                </a:solidFill>
              </a:rPr>
              <a:t/>
            </a:r>
            <a:br>
              <a:rPr lang="fr-CA" sz="3600" b="1" dirty="0">
                <a:solidFill>
                  <a:schemeClr val="bg1"/>
                </a:solidFill>
              </a:rPr>
            </a:br>
            <a:r>
              <a:rPr lang="fr-CA" sz="3600" b="1" dirty="0" smtClean="0">
                <a:solidFill>
                  <a:schemeClr val="bg1"/>
                </a:solidFill>
              </a:rPr>
              <a:t>MANUFACTURIER INNOVANT</a:t>
            </a:r>
            <a:endParaRPr lang="fr-CA" sz="36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9" b="20201"/>
          <a:stretch/>
        </p:blipFill>
        <p:spPr>
          <a:xfrm>
            <a:off x="-36512" y="1059582"/>
            <a:ext cx="2285090" cy="41044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7494"/>
            <a:ext cx="2880320" cy="2880320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4347343" y="3482456"/>
            <a:ext cx="1152128" cy="25319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>
            <p:custDataLst>
              <p:tags r:id="rId8"/>
            </p:custDataLst>
          </p:nvPr>
        </p:nvSpPr>
        <p:spPr>
          <a:xfrm>
            <a:off x="4233073" y="2283718"/>
            <a:ext cx="3158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chemeClr val="bg1"/>
                </a:solidFill>
              </a:rPr>
              <a:t>Pierre Gabriel Côté</a:t>
            </a:r>
            <a:r>
              <a:rPr lang="fr-CA" dirty="0" smtClean="0">
                <a:solidFill>
                  <a:schemeClr val="bg1"/>
                </a:solidFill>
              </a:rPr>
              <a:t/>
            </a:r>
            <a:br>
              <a:rPr lang="fr-CA" dirty="0" smtClean="0">
                <a:solidFill>
                  <a:schemeClr val="bg1"/>
                </a:solidFill>
              </a:rPr>
            </a:br>
            <a:r>
              <a:rPr lang="fr-CA" sz="1400" dirty="0" smtClean="0">
                <a:solidFill>
                  <a:schemeClr val="bg1"/>
                </a:solidFill>
              </a:rPr>
              <a:t>Président-directeur général</a:t>
            </a:r>
            <a:br>
              <a:rPr lang="fr-CA" sz="1400" dirty="0" smtClean="0">
                <a:solidFill>
                  <a:schemeClr val="bg1"/>
                </a:solidFill>
              </a:rPr>
            </a:br>
            <a:r>
              <a:rPr lang="fr-CA" sz="1400" dirty="0" smtClean="0">
                <a:solidFill>
                  <a:schemeClr val="bg1"/>
                </a:solidFill>
              </a:rPr>
              <a:t>Investissement Québec</a:t>
            </a:r>
          </a:p>
          <a:p>
            <a:endParaRPr lang="fr-CA" sz="1400" dirty="0">
              <a:solidFill>
                <a:schemeClr val="bg1"/>
              </a:solidFill>
            </a:endParaRPr>
          </a:p>
          <a:p>
            <a:endParaRPr lang="fr-CA" sz="1400" dirty="0" smtClean="0">
              <a:solidFill>
                <a:schemeClr val="bg1"/>
              </a:solidFill>
            </a:endParaRPr>
          </a:p>
          <a:p>
            <a:r>
              <a:rPr lang="fr-CA" sz="1400" dirty="0" smtClean="0">
                <a:solidFill>
                  <a:schemeClr val="bg1"/>
                </a:solidFill>
              </a:rPr>
              <a:t>  11 MAI 2018</a:t>
            </a:r>
            <a:endParaRPr lang="fr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7680434"/>
              </p:ext>
            </p:extLst>
          </p:nvPr>
        </p:nvGraphicFramePr>
        <p:xfrm>
          <a:off x="-32499" y="97710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>
            <a:noAutofit/>
          </a:bodyPr>
          <a:lstStyle/>
          <a:p>
            <a:r>
              <a:rPr lang="fr-CA" sz="2400" dirty="0">
                <a:latin typeface="+mj-lt"/>
              </a:rPr>
              <a:t>Table des </a:t>
            </a:r>
            <a:r>
              <a:rPr lang="fr-CA" sz="2400" dirty="0" smtClean="0">
                <a:latin typeface="+mj-lt"/>
              </a:rPr>
              <a:t>partenaires influents</a:t>
            </a:r>
            <a:endParaRPr lang="fr-CA" sz="2400" dirty="0">
              <a:latin typeface="+mj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23" name="Connecteur droit 22"/>
          <p:cNvCxnSpPr/>
          <p:nvPr>
            <p:custDataLst>
              <p:tags r:id="rId4"/>
            </p:custDataLst>
          </p:nvPr>
        </p:nvCxnSpPr>
        <p:spPr>
          <a:xfrm flipV="1">
            <a:off x="3639909" y="2355726"/>
            <a:ext cx="2183904" cy="605152"/>
          </a:xfrm>
          <a:prstGeom prst="line">
            <a:avLst/>
          </a:prstGeom>
          <a:ln w="28575">
            <a:solidFill>
              <a:srgbClr val="FF7E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>
            <p:custDataLst>
              <p:tags r:id="rId5"/>
            </p:custDataLst>
          </p:nvPr>
        </p:nvSpPr>
        <p:spPr>
          <a:xfrm>
            <a:off x="5796136" y="1203598"/>
            <a:ext cx="2736304" cy="2736304"/>
          </a:xfrm>
          <a:prstGeom prst="ellipse">
            <a:avLst/>
          </a:prstGeom>
          <a:solidFill>
            <a:schemeClr val="bg1"/>
          </a:solidFill>
          <a:ln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6210" y="1471671"/>
            <a:ext cx="1018784" cy="4499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413808" y="2692615"/>
            <a:ext cx="913028" cy="3244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8267" y="2935428"/>
            <a:ext cx="673566" cy="548956"/>
          </a:xfrm>
          <a:prstGeom prst="rect">
            <a:avLst/>
          </a:prstGeom>
        </p:spPr>
      </p:pic>
      <p:sp>
        <p:nvSpPr>
          <p:cNvPr id="6" name="ZoneTexte 5"/>
          <p:cNvSpPr txBox="1"/>
          <p:nvPr>
            <p:custDataLst>
              <p:tags r:id="rId9"/>
            </p:custDataLst>
          </p:nvPr>
        </p:nvSpPr>
        <p:spPr>
          <a:xfrm>
            <a:off x="7297250" y="325083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rgbClr val="FF7E00"/>
                </a:solidFill>
              </a:rPr>
              <a:t>++</a:t>
            </a:r>
            <a:endParaRPr lang="fr-CA" dirty="0">
              <a:solidFill>
                <a:srgbClr val="FF7E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193356" y="2107343"/>
            <a:ext cx="1076326" cy="2483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047805" y="2191775"/>
            <a:ext cx="864022" cy="5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6000" y="508492"/>
            <a:ext cx="8229600" cy="371091"/>
          </a:xfrm>
        </p:spPr>
        <p:txBody>
          <a:bodyPr/>
          <a:lstStyle/>
          <a:p>
            <a:r>
              <a:rPr lang="fr-CA" cap="all" dirty="0" smtClean="0"/>
              <a:t>LES 10 SOLUTIONS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" name="Groupe 5"/>
          <p:cNvGrpSpPr/>
          <p:nvPr>
            <p:custDataLst>
              <p:tags r:id="rId3"/>
            </p:custDataLst>
          </p:nvPr>
        </p:nvGrpSpPr>
        <p:grpSpPr>
          <a:xfrm>
            <a:off x="746984" y="1707655"/>
            <a:ext cx="1296143" cy="1296143"/>
            <a:chOff x="643115" y="1451177"/>
            <a:chExt cx="3136798" cy="3136798"/>
          </a:xfrm>
        </p:grpSpPr>
        <p:sp>
          <p:nvSpPr>
            <p:cNvPr id="7" name="Ellipse 6"/>
            <p:cNvSpPr/>
            <p:nvPr/>
          </p:nvSpPr>
          <p:spPr>
            <a:xfrm>
              <a:off x="643115" y="1451177"/>
              <a:ext cx="3136798" cy="3136798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46" y="1775233"/>
              <a:ext cx="2608503" cy="2737254"/>
            </a:xfrm>
            <a:prstGeom prst="rect">
              <a:avLst/>
            </a:prstGeom>
          </p:spPr>
        </p:pic>
      </p:grpSp>
      <p:grpSp>
        <p:nvGrpSpPr>
          <p:cNvPr id="50" name="Groupe 49"/>
          <p:cNvGrpSpPr/>
          <p:nvPr>
            <p:custDataLst>
              <p:tags r:id="rId4"/>
            </p:custDataLst>
          </p:nvPr>
        </p:nvGrpSpPr>
        <p:grpSpPr>
          <a:xfrm>
            <a:off x="2447576" y="1707655"/>
            <a:ext cx="1296143" cy="1296143"/>
            <a:chOff x="4463988" y="1504487"/>
            <a:chExt cx="1080121" cy="1080121"/>
          </a:xfrm>
        </p:grpSpPr>
        <p:sp>
          <p:nvSpPr>
            <p:cNvPr id="16" name="Ellipse 15"/>
            <p:cNvSpPr/>
            <p:nvPr/>
          </p:nvSpPr>
          <p:spPr>
            <a:xfrm>
              <a:off x="4463988" y="1504487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802" y="1577556"/>
              <a:ext cx="859270" cy="901682"/>
            </a:xfrm>
            <a:prstGeom prst="rect">
              <a:avLst/>
            </a:prstGeom>
          </p:spPr>
        </p:pic>
      </p:grpSp>
      <p:grpSp>
        <p:nvGrpSpPr>
          <p:cNvPr id="51" name="Groupe 50"/>
          <p:cNvGrpSpPr/>
          <p:nvPr>
            <p:custDataLst>
              <p:tags r:id="rId5"/>
            </p:custDataLst>
          </p:nvPr>
        </p:nvGrpSpPr>
        <p:grpSpPr>
          <a:xfrm>
            <a:off x="4148168" y="1707655"/>
            <a:ext cx="1296143" cy="1296143"/>
            <a:chOff x="5652120" y="1504487"/>
            <a:chExt cx="1080121" cy="1080121"/>
          </a:xfrm>
        </p:grpSpPr>
        <p:sp>
          <p:nvSpPr>
            <p:cNvPr id="19" name="Ellipse 18"/>
            <p:cNvSpPr/>
            <p:nvPr/>
          </p:nvSpPr>
          <p:spPr>
            <a:xfrm>
              <a:off x="5652120" y="1504487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392" y="1577556"/>
              <a:ext cx="958856" cy="958856"/>
            </a:xfrm>
            <a:prstGeom prst="rect">
              <a:avLst/>
            </a:prstGeom>
          </p:spPr>
        </p:pic>
      </p:grpSp>
      <p:grpSp>
        <p:nvGrpSpPr>
          <p:cNvPr id="52" name="Groupe 51"/>
          <p:cNvGrpSpPr/>
          <p:nvPr>
            <p:custDataLst>
              <p:tags r:id="rId6"/>
            </p:custDataLst>
          </p:nvPr>
        </p:nvGrpSpPr>
        <p:grpSpPr>
          <a:xfrm>
            <a:off x="5848760" y="1707655"/>
            <a:ext cx="1296143" cy="1296143"/>
            <a:chOff x="6840252" y="1504487"/>
            <a:chExt cx="1080121" cy="1080121"/>
          </a:xfrm>
        </p:grpSpPr>
        <p:sp>
          <p:nvSpPr>
            <p:cNvPr id="22" name="Ellipse 21"/>
            <p:cNvSpPr/>
            <p:nvPr/>
          </p:nvSpPr>
          <p:spPr>
            <a:xfrm>
              <a:off x="6840252" y="1504487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38" y="1619870"/>
              <a:ext cx="818947" cy="859368"/>
            </a:xfrm>
            <a:prstGeom prst="rect">
              <a:avLst/>
            </a:prstGeom>
          </p:spPr>
        </p:pic>
      </p:grpSp>
      <p:grpSp>
        <p:nvGrpSpPr>
          <p:cNvPr id="53" name="Groupe 52"/>
          <p:cNvGrpSpPr/>
          <p:nvPr>
            <p:custDataLst>
              <p:tags r:id="rId7"/>
            </p:custDataLst>
          </p:nvPr>
        </p:nvGrpSpPr>
        <p:grpSpPr>
          <a:xfrm>
            <a:off x="7549351" y="1707655"/>
            <a:ext cx="1296143" cy="1296143"/>
            <a:chOff x="8028383" y="1504487"/>
            <a:chExt cx="1080121" cy="1080121"/>
          </a:xfrm>
        </p:grpSpPr>
        <p:sp>
          <p:nvSpPr>
            <p:cNvPr id="25" name="Ellipse 24"/>
            <p:cNvSpPr/>
            <p:nvPr/>
          </p:nvSpPr>
          <p:spPr>
            <a:xfrm>
              <a:off x="8028383" y="1504487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960" y="1563634"/>
              <a:ext cx="940288" cy="98669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4" name="Groupe 53"/>
          <p:cNvGrpSpPr/>
          <p:nvPr>
            <p:custDataLst>
              <p:tags r:id="rId8"/>
            </p:custDataLst>
          </p:nvPr>
        </p:nvGrpSpPr>
        <p:grpSpPr>
          <a:xfrm>
            <a:off x="746984" y="3147813"/>
            <a:ext cx="1296143" cy="1309685"/>
            <a:chOff x="3275856" y="2859781"/>
            <a:chExt cx="1080121" cy="1091406"/>
          </a:xfrm>
        </p:grpSpPr>
        <p:sp>
          <p:nvSpPr>
            <p:cNvPr id="28" name="Ellipse 27"/>
            <p:cNvSpPr/>
            <p:nvPr/>
          </p:nvSpPr>
          <p:spPr>
            <a:xfrm>
              <a:off x="3275856" y="2859781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128" y="2979796"/>
              <a:ext cx="925700" cy="971391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3419044" y="3437870"/>
              <a:ext cx="778375" cy="282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CA" sz="1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Groupe 54"/>
          <p:cNvGrpSpPr/>
          <p:nvPr>
            <p:custDataLst>
              <p:tags r:id="rId9"/>
            </p:custDataLst>
          </p:nvPr>
        </p:nvGrpSpPr>
        <p:grpSpPr>
          <a:xfrm>
            <a:off x="2447576" y="3147814"/>
            <a:ext cx="1296143" cy="1296143"/>
            <a:chOff x="4463988" y="2859781"/>
            <a:chExt cx="1080121" cy="1080121"/>
          </a:xfrm>
        </p:grpSpPr>
        <p:sp>
          <p:nvSpPr>
            <p:cNvPr id="31" name="Ellipse 30"/>
            <p:cNvSpPr/>
            <p:nvPr/>
          </p:nvSpPr>
          <p:spPr>
            <a:xfrm>
              <a:off x="4463988" y="2859781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396" y="2951107"/>
              <a:ext cx="918082" cy="963397"/>
            </a:xfrm>
            <a:prstGeom prst="rect">
              <a:avLst/>
            </a:prstGeom>
          </p:spPr>
        </p:pic>
      </p:grpSp>
      <p:grpSp>
        <p:nvGrpSpPr>
          <p:cNvPr id="56" name="Groupe 55"/>
          <p:cNvGrpSpPr/>
          <p:nvPr>
            <p:custDataLst>
              <p:tags r:id="rId10"/>
            </p:custDataLst>
          </p:nvPr>
        </p:nvGrpSpPr>
        <p:grpSpPr>
          <a:xfrm>
            <a:off x="4148168" y="3147814"/>
            <a:ext cx="1296143" cy="1296143"/>
            <a:chOff x="5652120" y="2859781"/>
            <a:chExt cx="1080121" cy="1080121"/>
          </a:xfrm>
        </p:grpSpPr>
        <p:sp>
          <p:nvSpPr>
            <p:cNvPr id="34" name="Ellipse 33"/>
            <p:cNvSpPr/>
            <p:nvPr/>
          </p:nvSpPr>
          <p:spPr>
            <a:xfrm>
              <a:off x="5652120" y="2859781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974" y="2968948"/>
              <a:ext cx="821250" cy="861786"/>
            </a:xfrm>
            <a:prstGeom prst="rect">
              <a:avLst/>
            </a:prstGeom>
          </p:spPr>
        </p:pic>
      </p:grpSp>
      <p:grpSp>
        <p:nvGrpSpPr>
          <p:cNvPr id="57" name="Groupe 56"/>
          <p:cNvGrpSpPr/>
          <p:nvPr>
            <p:custDataLst>
              <p:tags r:id="rId11"/>
            </p:custDataLst>
          </p:nvPr>
        </p:nvGrpSpPr>
        <p:grpSpPr>
          <a:xfrm>
            <a:off x="5848760" y="3147814"/>
            <a:ext cx="1296143" cy="1296143"/>
            <a:chOff x="6840252" y="2859781"/>
            <a:chExt cx="1080121" cy="1080121"/>
          </a:xfrm>
        </p:grpSpPr>
        <p:sp>
          <p:nvSpPr>
            <p:cNvPr id="37" name="Ellipse 36"/>
            <p:cNvSpPr/>
            <p:nvPr/>
          </p:nvSpPr>
          <p:spPr>
            <a:xfrm>
              <a:off x="6840252" y="2859781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231" y="2995564"/>
              <a:ext cx="808554" cy="808554"/>
            </a:xfrm>
            <a:prstGeom prst="rect">
              <a:avLst/>
            </a:prstGeom>
          </p:spPr>
        </p:pic>
      </p:grpSp>
      <p:grpSp>
        <p:nvGrpSpPr>
          <p:cNvPr id="58" name="Groupe 57"/>
          <p:cNvGrpSpPr/>
          <p:nvPr>
            <p:custDataLst>
              <p:tags r:id="rId12"/>
            </p:custDataLst>
          </p:nvPr>
        </p:nvGrpSpPr>
        <p:grpSpPr>
          <a:xfrm>
            <a:off x="7549351" y="3147814"/>
            <a:ext cx="1296143" cy="1296143"/>
            <a:chOff x="8028383" y="2859781"/>
            <a:chExt cx="1080121" cy="1080121"/>
          </a:xfrm>
        </p:grpSpPr>
        <p:sp>
          <p:nvSpPr>
            <p:cNvPr id="40" name="Ellipse 39"/>
            <p:cNvSpPr/>
            <p:nvPr/>
          </p:nvSpPr>
          <p:spPr>
            <a:xfrm>
              <a:off x="8028383" y="2859781"/>
              <a:ext cx="1080121" cy="1080121"/>
            </a:xfrm>
            <a:prstGeom prst="ellipse">
              <a:avLst/>
            </a:prstGeom>
            <a:solidFill>
              <a:srgbClr val="00A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863" y="3013999"/>
              <a:ext cx="748482" cy="785426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>
            <p:custDataLst>
              <p:tags r:id="rId13"/>
            </p:custDataLst>
          </p:nvPr>
        </p:nvSpPr>
        <p:spPr>
          <a:xfrm>
            <a:off x="482806" y="1266314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Valorisation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59" name="ZoneTexte 58"/>
          <p:cNvSpPr txBox="1"/>
          <p:nvPr>
            <p:custDataLst>
              <p:tags r:id="rId14"/>
            </p:custDataLst>
          </p:nvPr>
        </p:nvSpPr>
        <p:spPr>
          <a:xfrm>
            <a:off x="2143183" y="1266314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Information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0" name="ZoneTexte 59"/>
          <p:cNvSpPr txBox="1"/>
          <p:nvPr>
            <p:custDataLst>
              <p:tags r:id="rId15"/>
            </p:custDataLst>
          </p:nvPr>
        </p:nvSpPr>
        <p:spPr>
          <a:xfrm>
            <a:off x="3779912" y="1266314"/>
            <a:ext cx="20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Accompagnement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1" name="ZoneTexte 60"/>
          <p:cNvSpPr txBox="1"/>
          <p:nvPr>
            <p:custDataLst>
              <p:tags r:id="rId16"/>
            </p:custDataLst>
          </p:nvPr>
        </p:nvSpPr>
        <p:spPr>
          <a:xfrm>
            <a:off x="5571076" y="1266314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Production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2" name="ZoneTexte 61"/>
          <p:cNvSpPr txBox="1"/>
          <p:nvPr>
            <p:custDataLst>
              <p:tags r:id="rId17"/>
            </p:custDataLst>
          </p:nvPr>
        </p:nvSpPr>
        <p:spPr>
          <a:xfrm>
            <a:off x="7285173" y="1266314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Échange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3" name="ZoneTexte 62"/>
          <p:cNvSpPr txBox="1"/>
          <p:nvPr>
            <p:custDataLst>
              <p:tags r:id="rId18"/>
            </p:custDataLst>
          </p:nvPr>
        </p:nvSpPr>
        <p:spPr>
          <a:xfrm>
            <a:off x="482806" y="4434666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Dual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4" name="ZoneTexte 63"/>
          <p:cNvSpPr txBox="1"/>
          <p:nvPr>
            <p:custDataLst>
              <p:tags r:id="rId19"/>
            </p:custDataLst>
          </p:nvPr>
        </p:nvSpPr>
        <p:spPr>
          <a:xfrm>
            <a:off x="2143183" y="4434666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Immigration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5" name="ZoneTexte 64"/>
          <p:cNvSpPr txBox="1"/>
          <p:nvPr>
            <p:custDataLst>
              <p:tags r:id="rId20"/>
            </p:custDataLst>
          </p:nvPr>
        </p:nvSpPr>
        <p:spPr>
          <a:xfrm>
            <a:off x="3881489" y="4434666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Collaboration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6" name="ZoneTexte 65"/>
          <p:cNvSpPr txBox="1"/>
          <p:nvPr>
            <p:custDataLst>
              <p:tags r:id="rId21"/>
            </p:custDataLst>
          </p:nvPr>
        </p:nvSpPr>
        <p:spPr>
          <a:xfrm>
            <a:off x="5571076" y="4434666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Spécialistes</a:t>
            </a:r>
            <a:endParaRPr lang="fr-CA" dirty="0">
              <a:solidFill>
                <a:srgbClr val="006174"/>
              </a:solidFill>
            </a:endParaRPr>
          </a:p>
        </p:txBody>
      </p:sp>
      <p:sp>
        <p:nvSpPr>
          <p:cNvPr id="67" name="ZoneTexte 66"/>
          <p:cNvSpPr txBox="1"/>
          <p:nvPr>
            <p:custDataLst>
              <p:tags r:id="rId22"/>
            </p:custDataLst>
          </p:nvPr>
        </p:nvSpPr>
        <p:spPr>
          <a:xfrm>
            <a:off x="7285173" y="4434666"/>
            <a:ext cx="18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006174"/>
                </a:solidFill>
              </a:rPr>
              <a:t>Appui</a:t>
            </a:r>
            <a:endParaRPr lang="fr-CA" dirty="0">
              <a:solidFill>
                <a:srgbClr val="0061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0"/>
          <a:stretch/>
        </p:blipFill>
        <p:spPr>
          <a:xfrm>
            <a:off x="612000" y="1158901"/>
            <a:ext cx="8532000" cy="4005137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1"/>
            </p:custDataLst>
          </p:nvPr>
        </p:nvSpPr>
        <p:spPr>
          <a:xfrm>
            <a:off x="612000" y="3662700"/>
            <a:ext cx="3671968" cy="864096"/>
          </a:xfrm>
          <a:prstGeom prst="rect">
            <a:avLst/>
          </a:prstGeom>
          <a:solidFill>
            <a:srgbClr val="00A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cap="all" dirty="0" smtClean="0"/>
              <a:t>FINANCEMENT 4.0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ZoneTexte 2"/>
          <p:cNvSpPr txBox="1"/>
          <p:nvPr>
            <p:custDataLst>
              <p:tags r:id="rId4"/>
            </p:custDataLst>
          </p:nvPr>
        </p:nvSpPr>
        <p:spPr>
          <a:xfrm>
            <a:off x="664130" y="374080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bg1"/>
                </a:solidFill>
              </a:rPr>
              <a:t>NOTRE RÔLE</a:t>
            </a:r>
            <a:endParaRPr lang="fr-CA" sz="4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5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99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 b="30275"/>
          <a:stretch/>
        </p:blipFill>
        <p:spPr>
          <a:xfrm>
            <a:off x="445495" y="1203598"/>
            <a:ext cx="8820472" cy="39604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dirty="0" smtClean="0"/>
              <a:t>BLOOMBERG</a:t>
            </a:r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183560" y="1203598"/>
            <a:ext cx="3960440" cy="3960440"/>
          </a:xfrm>
          <a:prstGeom prst="rect">
            <a:avLst/>
          </a:prstGeom>
          <a:solidFill>
            <a:srgbClr val="006174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5652120" y="1635646"/>
            <a:ext cx="338437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fr-CA" sz="2000" dirty="0" smtClean="0">
                <a:solidFill>
                  <a:schemeClr val="bg1"/>
                </a:solidFill>
              </a:rPr>
              <a:t>[…]</a:t>
            </a:r>
            <a:r>
              <a:rPr lang="fr-CA" sz="2000" dirty="0" smtClean="0"/>
              <a:t> </a:t>
            </a:r>
            <a:r>
              <a:rPr lang="fr-CA" sz="2000" b="1" dirty="0" smtClean="0">
                <a:solidFill>
                  <a:schemeClr val="bg1"/>
                </a:solidFill>
              </a:rPr>
              <a:t>LE QUÉBEC INVESTIT DES CENTAINES DE MILLIONS DE DOLLARS DANS LE SECTEUR MANUFACTURIER.</a:t>
            </a:r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>
            <p:custDataLst>
              <p:tags r:id="rId6"/>
            </p:custDataLst>
          </p:nvPr>
        </p:nvSpPr>
        <p:spPr>
          <a:xfrm>
            <a:off x="5652120" y="3944317"/>
            <a:ext cx="32403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 smtClean="0">
                <a:solidFill>
                  <a:schemeClr val="bg1"/>
                </a:solidFill>
              </a:rPr>
              <a:t>BLOOMBERG. 2018-03-29</a:t>
            </a:r>
            <a:endParaRPr lang="fr-CA" sz="105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5273316" y="1460066"/>
            <a:ext cx="45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bg1"/>
                </a:solidFill>
              </a:rPr>
              <a:t>«</a:t>
            </a:r>
            <a:endParaRPr lang="fr-CA" sz="40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7956376" y="3124567"/>
            <a:ext cx="53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bg1"/>
                </a:solidFill>
              </a:rPr>
              <a:t>»</a:t>
            </a:r>
            <a:endParaRPr lang="fr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6000" y="508492"/>
            <a:ext cx="8229600" cy="371091"/>
          </a:xfrm>
        </p:spPr>
        <p:txBody>
          <a:bodyPr/>
          <a:lstStyle/>
          <a:p>
            <a:r>
              <a:rPr lang="fr-CA" dirty="0" smtClean="0"/>
              <a:t>LA RÉUSSITE DE NOS MANUFACTURIERS</a:t>
            </a:r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14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942523" y="1779662"/>
            <a:ext cx="2333333" cy="2333333"/>
          </a:xfrm>
          <a:prstGeom prst="rect">
            <a:avLst/>
          </a:prstGeom>
          <a:noFill/>
          <a:ln>
            <a:solidFill>
              <a:srgbClr val="00A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3606819" y="1779662"/>
            <a:ext cx="2333333" cy="2333333"/>
          </a:xfrm>
          <a:prstGeom prst="rect">
            <a:avLst/>
          </a:prstGeom>
          <a:noFill/>
          <a:ln>
            <a:solidFill>
              <a:srgbClr val="00A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6271115" y="1779661"/>
            <a:ext cx="2333333" cy="2333333"/>
          </a:xfrm>
          <a:prstGeom prst="rect">
            <a:avLst/>
          </a:prstGeom>
          <a:noFill/>
          <a:ln>
            <a:solidFill>
              <a:srgbClr val="00A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63830" y="1983815"/>
            <a:ext cx="2019311" cy="19250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23" y="2571750"/>
            <a:ext cx="2299716" cy="78156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9" y="2713807"/>
            <a:ext cx="2160240" cy="262299"/>
          </a:xfrm>
          <a:prstGeom prst="rect">
            <a:avLst/>
          </a:prstGeom>
        </p:spPr>
      </p:pic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18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>
            <a:duotone>
              <a:prstClr val="black"/>
              <a:srgbClr val="00ABC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/>
          <a:stretch/>
        </p:blipFill>
        <p:spPr>
          <a:xfrm>
            <a:off x="467544" y="1287281"/>
            <a:ext cx="5835512" cy="38767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25318"/>
            <a:ext cx="3312368" cy="371091"/>
          </a:xfrm>
        </p:spPr>
        <p:txBody>
          <a:bodyPr/>
          <a:lstStyle/>
          <a:p>
            <a:r>
              <a:rPr lang="fr-CA" dirty="0" smtClean="0"/>
              <a:t>HENRY FORD</a:t>
            </a:r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15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090501" y="1591088"/>
            <a:ext cx="4742184" cy="3124524"/>
          </a:xfrm>
          <a:prstGeom prst="rect">
            <a:avLst/>
          </a:prstGeom>
          <a:solidFill>
            <a:srgbClr val="00A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ZoneTexte 8"/>
          <p:cNvSpPr txBox="1"/>
          <p:nvPr>
            <p:custDataLst>
              <p:tags r:id="rId5"/>
            </p:custDataLst>
          </p:nvPr>
        </p:nvSpPr>
        <p:spPr>
          <a:xfrm>
            <a:off x="4517377" y="1860617"/>
            <a:ext cx="3888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« </a:t>
            </a:r>
            <a:r>
              <a:rPr lang="fr-CA" sz="2400" b="1" i="1" dirty="0">
                <a:solidFill>
                  <a:schemeClr val="bg1"/>
                </a:solidFill>
              </a:rPr>
              <a:t>Lorsque tout semble aller contre vous, souvenez-vous que les avions décollent toujours face au vent.</a:t>
            </a:r>
            <a:r>
              <a:rPr lang="fr-CA" sz="2400" b="1" dirty="0">
                <a:solidFill>
                  <a:schemeClr val="bg1"/>
                </a:solidFill>
              </a:rPr>
              <a:t> »</a:t>
            </a:r>
            <a:r>
              <a:rPr lang="fr-CA" b="1" dirty="0">
                <a:solidFill>
                  <a:schemeClr val="bg1"/>
                </a:solidFill>
              </a:rPr>
              <a:t> </a:t>
            </a:r>
            <a:r>
              <a:rPr lang="fr-CA" dirty="0">
                <a:solidFill>
                  <a:schemeClr val="bg1"/>
                </a:solidFill>
              </a:rPr>
              <a:t>– Henry Ford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792855"/>
            <a:ext cx="936104" cy="936104"/>
          </a:xfrm>
          <a:prstGeom prst="rect">
            <a:avLst/>
          </a:prstGeom>
        </p:spPr>
      </p:pic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5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9143999" cy="51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9" cstate="print">
            <a:duotone>
              <a:prstClr val="black"/>
              <a:srgbClr val="00ACC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2"/>
          <a:stretch/>
        </p:blipFill>
        <p:spPr>
          <a:xfrm>
            <a:off x="506582" y="1347789"/>
            <a:ext cx="8673930" cy="37957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cap="all" dirty="0" smtClean="0"/>
              <a:t>UN RÔLE MAJEUR</a:t>
            </a:r>
            <a:endParaRPr lang="fr-CA" cap="all" dirty="0"/>
          </a:p>
        </p:txBody>
      </p:sp>
      <p:sp>
        <p:nvSpPr>
          <p:cNvPr id="16" name="Rectangle 15"/>
          <p:cNvSpPr/>
          <p:nvPr>
            <p:custDataLst>
              <p:tags r:id="rId3"/>
            </p:custDataLst>
          </p:nvPr>
        </p:nvSpPr>
        <p:spPr>
          <a:xfrm>
            <a:off x="444674" y="3147815"/>
            <a:ext cx="8735838" cy="2041956"/>
          </a:xfrm>
          <a:prstGeom prst="rect">
            <a:avLst/>
          </a:prstGeom>
          <a:solidFill>
            <a:srgbClr val="006174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2</a:t>
            </a:fld>
            <a:endParaRPr lang="fr-CA" dirty="0"/>
          </a:p>
        </p:txBody>
      </p:sp>
      <p:sp>
        <p:nvSpPr>
          <p:cNvPr id="9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6582" y="3689975"/>
            <a:ext cx="2265218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2000" dirty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représente </a:t>
            </a:r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plus</a:t>
            </a:r>
            <a:b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de</a:t>
            </a:r>
            <a:r>
              <a:rPr lang="fr-CA" sz="24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 </a:t>
            </a:r>
            <a:r>
              <a:rPr lang="fr-CA" sz="2400" dirty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14 </a:t>
            </a:r>
            <a:r>
              <a:rPr lang="fr-CA" sz="24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% </a:t>
            </a:r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du </a:t>
            </a:r>
            <a:r>
              <a:rPr lang="fr-CA" sz="2000" dirty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PIB</a:t>
            </a:r>
          </a:p>
        </p:txBody>
      </p:sp>
      <p:sp>
        <p:nvSpPr>
          <p:cNvPr id="7" name="Ellipse 6"/>
          <p:cNvSpPr/>
          <p:nvPr>
            <p:custDataLst>
              <p:tags r:id="rId6"/>
            </p:custDataLst>
          </p:nvPr>
        </p:nvSpPr>
        <p:spPr>
          <a:xfrm>
            <a:off x="667083" y="1635646"/>
            <a:ext cx="1944216" cy="1944216"/>
          </a:xfrm>
          <a:prstGeom prst="ellipse">
            <a:avLst/>
          </a:prstGeom>
          <a:solidFill>
            <a:srgbClr val="00ACC8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b="1" dirty="0" smtClean="0"/>
              <a:t>14 %</a:t>
            </a:r>
            <a:endParaRPr lang="fr-CA" sz="4000" b="1" dirty="0"/>
          </a:p>
        </p:txBody>
      </p:sp>
      <p:sp>
        <p:nvSpPr>
          <p:cNvPr id="10" name="Ellipse 9"/>
          <p:cNvSpPr/>
          <p:nvPr>
            <p:custDataLst>
              <p:tags r:id="rId7"/>
            </p:custDataLst>
          </p:nvPr>
        </p:nvSpPr>
        <p:spPr>
          <a:xfrm>
            <a:off x="2861126" y="1635646"/>
            <a:ext cx="1944216" cy="1944216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rgbClr val="00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dirty="0"/>
          </a:p>
        </p:txBody>
      </p:sp>
      <p:sp>
        <p:nvSpPr>
          <p:cNvPr id="12" name="Ellipse 11"/>
          <p:cNvSpPr/>
          <p:nvPr>
            <p:custDataLst>
              <p:tags r:id="rId8"/>
            </p:custDataLst>
          </p:nvPr>
        </p:nvSpPr>
        <p:spPr>
          <a:xfrm>
            <a:off x="4974728" y="1635646"/>
            <a:ext cx="1944216" cy="1944216"/>
          </a:xfrm>
          <a:prstGeom prst="ellipse">
            <a:avLst/>
          </a:prstGeom>
          <a:solidFill>
            <a:srgbClr val="00ACC8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dirty="0"/>
          </a:p>
        </p:txBody>
      </p:sp>
      <p:sp>
        <p:nvSpPr>
          <p:cNvPr id="13" name="ZoneTexte 12"/>
          <p:cNvSpPr txBox="1"/>
          <p:nvPr>
            <p:custDataLst>
              <p:tags r:id="rId9"/>
            </p:custDataLst>
          </p:nvPr>
        </p:nvSpPr>
        <p:spPr>
          <a:xfrm>
            <a:off x="4902720" y="225381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bg1"/>
                </a:solidFill>
              </a:rPr>
              <a:t>90 %</a:t>
            </a:r>
            <a:endParaRPr lang="fr-CA" sz="4000" b="1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>
            <p:custDataLst>
              <p:tags r:id="rId10"/>
            </p:custDataLst>
          </p:nvPr>
        </p:nvSpPr>
        <p:spPr>
          <a:xfrm>
            <a:off x="7180773" y="1635646"/>
            <a:ext cx="1944216" cy="1944216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rgbClr val="00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4800" dirty="0"/>
          </a:p>
        </p:txBody>
      </p:sp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7108765" y="225381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ACC8"/>
                </a:solidFill>
              </a:rPr>
              <a:t>5</a:t>
            </a:r>
            <a:r>
              <a:rPr lang="fr-CA" sz="4000" b="1" dirty="0" smtClean="0">
                <a:solidFill>
                  <a:srgbClr val="00ACC8"/>
                </a:solidFill>
              </a:rPr>
              <a:t>4 </a:t>
            </a:r>
            <a:r>
              <a:rPr lang="fr-CA" sz="4000" b="1" dirty="0">
                <a:solidFill>
                  <a:srgbClr val="00ACC8"/>
                </a:solidFill>
              </a:rPr>
              <a:t>%</a:t>
            </a: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61126" y="3689975"/>
            <a:ext cx="1944216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emplois directs</a:t>
            </a:r>
            <a:b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et indirects</a:t>
            </a:r>
            <a:endParaRPr lang="fr-CA" sz="2000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71611" y="3689975"/>
            <a:ext cx="195045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des exportations</a:t>
            </a:r>
            <a:b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</a:br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de biens</a:t>
            </a:r>
            <a:endParaRPr lang="fr-CA" sz="2000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378207" y="3689975"/>
            <a:ext cx="154934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R et D</a:t>
            </a:r>
            <a:endParaRPr lang="fr-CA" sz="2000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>
            <p:custDataLst>
              <p:tags r:id="rId15"/>
            </p:custDataLst>
          </p:nvPr>
        </p:nvSpPr>
        <p:spPr>
          <a:xfrm>
            <a:off x="2858010" y="2299978"/>
            <a:ext cx="1950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400" b="1" dirty="0" smtClean="0">
                <a:solidFill>
                  <a:srgbClr val="00ACC8"/>
                </a:solidFill>
              </a:rPr>
              <a:t>827 000</a:t>
            </a:r>
            <a:endParaRPr lang="fr-CA" sz="3400" b="1" dirty="0">
              <a:solidFill>
                <a:srgbClr val="00ACC8"/>
              </a:solidFill>
            </a:endParaRPr>
          </a:p>
        </p:txBody>
      </p:sp>
      <p:sp>
        <p:nvSpPr>
          <p:cNvPr id="29" name="Rectangle 28"/>
          <p:cNvSpPr/>
          <p:nvPr>
            <p:custDataLst>
              <p:tags r:id="rId16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2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1560" y="483518"/>
            <a:ext cx="8062714" cy="371091"/>
          </a:xfrm>
        </p:spPr>
        <p:txBody>
          <a:bodyPr/>
          <a:lstStyle/>
          <a:p>
            <a:r>
              <a:rPr lang="fr-CA" cap="all" dirty="0" smtClean="0"/>
              <a:t>UN RÔLE MAJEUR</a:t>
            </a:r>
            <a:endParaRPr lang="fr-CA" cap="all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3</a:t>
            </a:fld>
            <a:endParaRPr lang="fr-CA" dirty="0"/>
          </a:p>
        </p:txBody>
      </p:sp>
      <p:sp>
        <p:nvSpPr>
          <p:cNvPr id="7" name="Ellipse 6"/>
          <p:cNvSpPr/>
          <p:nvPr>
            <p:custDataLst>
              <p:tags r:id="rId3"/>
            </p:custDataLst>
          </p:nvPr>
        </p:nvSpPr>
        <p:spPr>
          <a:xfrm>
            <a:off x="916981" y="1206679"/>
            <a:ext cx="1944216" cy="1944216"/>
          </a:xfrm>
          <a:prstGeom prst="ellipse">
            <a:avLst/>
          </a:prstGeom>
          <a:solidFill>
            <a:srgbClr val="00ACC8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32243" y="2682681"/>
            <a:ext cx="1879184" cy="292388"/>
          </a:xfrm>
          <a:prstGeom prst="rect">
            <a:avLst/>
          </a:prstGeom>
          <a:solidFill>
            <a:srgbClr val="004856"/>
          </a:solidFill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1600" dirty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s</a:t>
            </a:r>
            <a:r>
              <a:rPr lang="fr-CA" sz="16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ecteur manufacturier</a:t>
            </a:r>
            <a:endParaRPr lang="fr-CA" sz="1600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>
            <p:custDataLst>
              <p:tags r:id="rId5"/>
            </p:custDataLst>
          </p:nvPr>
        </p:nvSpPr>
        <p:spPr>
          <a:xfrm>
            <a:off x="2915816" y="1361549"/>
            <a:ext cx="2328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CA" sz="2000" dirty="0" smtClean="0">
                <a:solidFill>
                  <a:srgbClr val="00ACC8"/>
                </a:solidFill>
              </a:rPr>
              <a:t>Pour</a:t>
            </a:r>
            <a:endParaRPr lang="fr-CA" sz="2000" b="1" dirty="0" smtClean="0">
              <a:solidFill>
                <a:srgbClr val="00ACC8"/>
              </a:solidFill>
            </a:endParaRPr>
          </a:p>
          <a:p>
            <a:pPr algn="ctr"/>
            <a:r>
              <a:rPr lang="fr-CA" sz="4000" b="1" dirty="0" smtClean="0">
                <a:solidFill>
                  <a:srgbClr val="00ACC8"/>
                </a:solidFill>
              </a:rPr>
              <a:t>10</a:t>
            </a:r>
            <a:r>
              <a:rPr lang="fr-CA" sz="2000" dirty="0" smtClean="0">
                <a:solidFill>
                  <a:srgbClr val="00ACC8"/>
                </a:solidFill>
              </a:rPr>
              <a:t/>
            </a:r>
            <a:br>
              <a:rPr lang="fr-CA" sz="2000" dirty="0" smtClean="0">
                <a:solidFill>
                  <a:srgbClr val="00ACC8"/>
                </a:solidFill>
              </a:rPr>
            </a:br>
            <a:r>
              <a:rPr lang="fr-CA" sz="2400" dirty="0" smtClean="0">
                <a:solidFill>
                  <a:srgbClr val="00ACC8"/>
                </a:solidFill>
              </a:rPr>
              <a:t>emplois créés</a:t>
            </a:r>
            <a:endParaRPr lang="fr-CA" sz="2400" dirty="0">
              <a:solidFill>
                <a:srgbClr val="00ACC8"/>
              </a:solidFill>
            </a:endParaRPr>
          </a:p>
        </p:txBody>
      </p:sp>
      <p:grpSp>
        <p:nvGrpSpPr>
          <p:cNvPr id="37" name="Groupe 36"/>
          <p:cNvGrpSpPr/>
          <p:nvPr>
            <p:custDataLst>
              <p:tags r:id="rId6"/>
            </p:custDataLst>
          </p:nvPr>
        </p:nvGrpSpPr>
        <p:grpSpPr>
          <a:xfrm>
            <a:off x="5340903" y="2943431"/>
            <a:ext cx="3463030" cy="1736084"/>
            <a:chOff x="5528407" y="1236521"/>
            <a:chExt cx="3463030" cy="1736084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407" y="1812926"/>
              <a:ext cx="1159679" cy="1159679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347" y="1908540"/>
              <a:ext cx="1903090" cy="91042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586" y="1236521"/>
              <a:ext cx="942266" cy="942266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994" y="1691614"/>
              <a:ext cx="880137" cy="880137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9" y="2245976"/>
            <a:ext cx="2939573" cy="2658210"/>
          </a:xfrm>
          <a:prstGeom prst="rect">
            <a:avLst/>
          </a:prstGeom>
        </p:spPr>
      </p:pic>
      <p:sp>
        <p:nvSpPr>
          <p:cNvPr id="36" name="ZoneTexte 35"/>
          <p:cNvSpPr txBox="1"/>
          <p:nvPr>
            <p:custDataLst>
              <p:tags r:id="rId8"/>
            </p:custDataLst>
          </p:nvPr>
        </p:nvSpPr>
        <p:spPr>
          <a:xfrm>
            <a:off x="1074847" y="1456221"/>
            <a:ext cx="1596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fr-CA" sz="3600" b="1" dirty="0">
                <a:solidFill>
                  <a:schemeClr val="bg1"/>
                </a:solidFill>
              </a:rPr>
              <a:t>+</a:t>
            </a:r>
            <a:r>
              <a:rPr lang="fr-CA" dirty="0">
                <a:solidFill>
                  <a:schemeClr val="bg1"/>
                </a:solidFill>
              </a:rPr>
              <a:t/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sz="3600" dirty="0">
                <a:solidFill>
                  <a:schemeClr val="bg1"/>
                </a:solidFill>
              </a:rPr>
              <a:t>13 </a:t>
            </a:r>
            <a:r>
              <a:rPr lang="fr-CA" sz="3600" dirty="0" smtClean="0">
                <a:solidFill>
                  <a:schemeClr val="bg1"/>
                </a:solidFill>
              </a:rPr>
              <a:t>000</a:t>
            </a:r>
            <a:endParaRPr lang="fr-CA" sz="3600" dirty="0">
              <a:solidFill>
                <a:schemeClr val="bg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47141" y="4323189"/>
            <a:ext cx="1993504" cy="600164"/>
          </a:xfrm>
          <a:prstGeom prst="rect">
            <a:avLst/>
          </a:prstGeom>
          <a:solidFill>
            <a:srgbClr val="004856"/>
          </a:solidFill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dirty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ntreprises manufacturières</a:t>
            </a:r>
            <a:endParaRPr lang="fr-CA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>
            <p:custDataLst>
              <p:tags r:id="rId10"/>
            </p:custDataLst>
          </p:nvPr>
        </p:nvSpPr>
        <p:spPr>
          <a:xfrm>
            <a:off x="4901582" y="163073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smtClean="0">
                <a:solidFill>
                  <a:srgbClr val="00ABC7"/>
                </a:solidFill>
              </a:rPr>
              <a:t>=</a:t>
            </a:r>
            <a:endParaRPr lang="fr-CA" sz="3600" dirty="0">
              <a:solidFill>
                <a:srgbClr val="00ABC7"/>
              </a:solidFill>
            </a:endParaRPr>
          </a:p>
        </p:txBody>
      </p:sp>
      <p:sp>
        <p:nvSpPr>
          <p:cNvPr id="39" name="ZoneTexte 38"/>
          <p:cNvSpPr txBox="1"/>
          <p:nvPr>
            <p:custDataLst>
              <p:tags r:id="rId11"/>
            </p:custDataLst>
          </p:nvPr>
        </p:nvSpPr>
        <p:spPr>
          <a:xfrm>
            <a:off x="5405638" y="1610132"/>
            <a:ext cx="2489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00ACC8"/>
                </a:solidFill>
              </a:rPr>
              <a:t>7,5</a:t>
            </a:r>
            <a:r>
              <a:rPr lang="fr-CA" sz="2000" dirty="0" smtClean="0">
                <a:solidFill>
                  <a:srgbClr val="00ACC8"/>
                </a:solidFill>
              </a:rPr>
              <a:t/>
            </a:r>
            <a:br>
              <a:rPr lang="fr-CA" sz="2000" dirty="0" smtClean="0">
                <a:solidFill>
                  <a:srgbClr val="00ACC8"/>
                </a:solidFill>
              </a:rPr>
            </a:br>
            <a:r>
              <a:rPr lang="fr-CA" sz="2400" dirty="0" smtClean="0">
                <a:solidFill>
                  <a:srgbClr val="00ACC8"/>
                </a:solidFill>
              </a:rPr>
              <a:t>emplois créés</a:t>
            </a:r>
            <a:endParaRPr lang="fr-CA" sz="2400" dirty="0">
              <a:solidFill>
                <a:srgbClr val="00ACC8"/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50688" y="2682681"/>
            <a:ext cx="1801118" cy="292388"/>
          </a:xfrm>
          <a:prstGeom prst="rect">
            <a:avLst/>
          </a:prstGeom>
          <a:solidFill>
            <a:srgbClr val="004856"/>
          </a:solidFill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151"/>
            <a:r>
              <a:rPr lang="fr-CA" sz="1600" dirty="0" smtClean="0">
                <a:solidFill>
                  <a:schemeClr val="bg1"/>
                </a:solidFill>
                <a:latin typeface="Arial Narrow" panose="020B0606020202030204" pitchFamily="34" charset="0"/>
                <a:ea typeface="Open Sans" pitchFamily="34" charset="0"/>
                <a:cs typeface="Arial" panose="020B0604020202020204" pitchFamily="34" charset="0"/>
              </a:rPr>
              <a:t>autres secteurs</a:t>
            </a:r>
            <a:endParaRPr lang="fr-CA" sz="1600" dirty="0">
              <a:solidFill>
                <a:schemeClr val="bg1"/>
              </a:solidFill>
              <a:latin typeface="Arial Narrow" panose="020B060602020203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>
            <p:custDataLst>
              <p:tags r:id="rId13"/>
            </p:custDataLst>
          </p:nvPr>
        </p:nvSpPr>
        <p:spPr>
          <a:xfrm>
            <a:off x="464949" y="1131590"/>
            <a:ext cx="71957" cy="4032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58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3"/>
          <a:srcRect l="3420" r="1294"/>
          <a:stretch/>
        </p:blipFill>
        <p:spPr>
          <a:xfrm>
            <a:off x="467544" y="2250844"/>
            <a:ext cx="8712968" cy="3020786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550645" y="2250844"/>
            <a:ext cx="8604447" cy="1009749"/>
          </a:xfrm>
          <a:prstGeom prst="rect">
            <a:avLst/>
          </a:prstGeom>
          <a:solidFill>
            <a:srgbClr val="00819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cap="all" dirty="0"/>
              <a:t>La </a:t>
            </a:r>
            <a:r>
              <a:rPr lang="fr-CA" cap="all" dirty="0" smtClean="0"/>
              <a:t>tournée</a:t>
            </a:r>
            <a:endParaRPr lang="fr-CA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Ellipse 9"/>
          <p:cNvSpPr/>
          <p:nvPr>
            <p:custDataLst>
              <p:tags r:id="rId4"/>
            </p:custDataLst>
          </p:nvPr>
        </p:nvSpPr>
        <p:spPr>
          <a:xfrm>
            <a:off x="1690317" y="1227730"/>
            <a:ext cx="1368152" cy="1368152"/>
          </a:xfrm>
          <a:prstGeom prst="ellipse">
            <a:avLst/>
          </a:prstGeom>
          <a:solidFill>
            <a:srgbClr val="FF7E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400" dirty="0" smtClean="0"/>
              <a:t>17</a:t>
            </a:r>
            <a:endParaRPr lang="fr-CA" sz="5400" dirty="0"/>
          </a:p>
        </p:txBody>
      </p:sp>
      <p:sp>
        <p:nvSpPr>
          <p:cNvPr id="13" name="Ellipse 12"/>
          <p:cNvSpPr/>
          <p:nvPr>
            <p:custDataLst>
              <p:tags r:id="rId5"/>
            </p:custDataLst>
          </p:nvPr>
        </p:nvSpPr>
        <p:spPr>
          <a:xfrm>
            <a:off x="3928886" y="1227730"/>
            <a:ext cx="1368152" cy="1368152"/>
          </a:xfrm>
          <a:prstGeom prst="ellipse">
            <a:avLst/>
          </a:prstGeom>
          <a:solidFill>
            <a:srgbClr val="FF7E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400" dirty="0" smtClean="0"/>
              <a:t>32</a:t>
            </a:r>
            <a:endParaRPr lang="fr-CA" sz="5400" dirty="0"/>
          </a:p>
        </p:txBody>
      </p:sp>
      <p:sp>
        <p:nvSpPr>
          <p:cNvPr id="14" name="Ellipse 13"/>
          <p:cNvSpPr/>
          <p:nvPr>
            <p:custDataLst>
              <p:tags r:id="rId6"/>
            </p:custDataLst>
          </p:nvPr>
        </p:nvSpPr>
        <p:spPr>
          <a:xfrm>
            <a:off x="6192180" y="1219980"/>
            <a:ext cx="1368152" cy="1368152"/>
          </a:xfrm>
          <a:prstGeom prst="ellipse">
            <a:avLst/>
          </a:prstGeom>
          <a:solidFill>
            <a:srgbClr val="FF7E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400" dirty="0" smtClean="0"/>
              <a:t>2</a:t>
            </a:r>
            <a:endParaRPr lang="fr-CA" sz="5400" dirty="0"/>
          </a:p>
        </p:txBody>
      </p:sp>
      <p:sp>
        <p:nvSpPr>
          <p:cNvPr id="3" name="ZoneTexte 2"/>
          <p:cNvSpPr txBox="1"/>
          <p:nvPr>
            <p:custDataLst>
              <p:tags r:id="rId7"/>
            </p:custDataLst>
          </p:nvPr>
        </p:nvSpPr>
        <p:spPr>
          <a:xfrm>
            <a:off x="1547664" y="258548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régions</a:t>
            </a:r>
          </a:p>
          <a:p>
            <a:pPr algn="ctr"/>
            <a:r>
              <a:rPr lang="fr-CA" dirty="0" smtClean="0">
                <a:solidFill>
                  <a:schemeClr val="bg1"/>
                </a:solidFill>
              </a:rPr>
              <a:t>administratives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3707954" y="2585488"/>
            <a:ext cx="1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 smtClean="0">
                <a:solidFill>
                  <a:schemeClr val="bg1"/>
                </a:solidFill>
              </a:rPr>
              <a:t>petits-déjeuners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>
            <p:custDataLst>
              <p:tags r:id="rId9"/>
            </p:custDataLst>
          </p:nvPr>
        </p:nvSpPr>
        <p:spPr>
          <a:xfrm>
            <a:off x="6012160" y="25854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forums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00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879"/>
          <a:stretch/>
        </p:blipFill>
        <p:spPr>
          <a:xfrm>
            <a:off x="612001" y="1326162"/>
            <a:ext cx="8229599" cy="38219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cap="all" dirty="0" smtClean="0"/>
              <a:t>Projets de financement</a:t>
            </a:r>
            <a:endParaRPr lang="fr-CA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Rectangle 18"/>
          <p:cNvSpPr/>
          <p:nvPr>
            <p:custDataLst>
              <p:tags r:id="rId3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600771" y="1326163"/>
            <a:ext cx="8240829" cy="3817338"/>
          </a:xfrm>
          <a:prstGeom prst="rect">
            <a:avLst/>
          </a:prstGeom>
          <a:solidFill>
            <a:srgbClr val="00485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0" name="Groupe 9"/>
          <p:cNvGrpSpPr/>
          <p:nvPr/>
        </p:nvGrpSpPr>
        <p:grpSpPr>
          <a:xfrm>
            <a:off x="1619672" y="2641896"/>
            <a:ext cx="2125368" cy="2125368"/>
            <a:chOff x="1654545" y="1601795"/>
            <a:chExt cx="1837335" cy="1837335"/>
          </a:xfrm>
        </p:grpSpPr>
        <p:sp>
          <p:nvSpPr>
            <p:cNvPr id="13" name="Ellipse 12"/>
            <p:cNvSpPr/>
            <p:nvPr/>
          </p:nvSpPr>
          <p:spPr>
            <a:xfrm>
              <a:off x="1654545" y="1601795"/>
              <a:ext cx="1837335" cy="183733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2400">
                <a:solidFill>
                  <a:prstClr val="white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611" y="1852439"/>
              <a:ext cx="1273202" cy="1336046"/>
            </a:xfrm>
            <a:prstGeom prst="rect">
              <a:avLst/>
            </a:prstGeom>
          </p:spPr>
        </p:pic>
      </p:grpSp>
      <p:sp>
        <p:nvSpPr>
          <p:cNvPr id="18" name="ZoneTexte 17"/>
          <p:cNvSpPr txBox="1"/>
          <p:nvPr>
            <p:custDataLst>
              <p:tags r:id="rId4"/>
            </p:custDataLst>
          </p:nvPr>
        </p:nvSpPr>
        <p:spPr>
          <a:xfrm>
            <a:off x="738360" y="1973271"/>
            <a:ext cx="388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solidFill>
                  <a:schemeClr val="bg1"/>
                </a:solidFill>
              </a:rPr>
              <a:t>Solution 10 </a:t>
            </a:r>
            <a:endParaRPr lang="fr-CA" sz="6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99992" y="268421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6600" b="1" dirty="0">
                <a:solidFill>
                  <a:prstClr val="white"/>
                </a:solidFill>
              </a:rPr>
              <a:t>1 milliard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232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cap="all" dirty="0" smtClean="0"/>
              <a:t>À LA RENCONTRE DES MANUFACTURIERS</a:t>
            </a:r>
            <a:endParaRPr lang="fr-CA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4016"/>
          <a:stretch/>
        </p:blipFill>
        <p:spPr>
          <a:xfrm>
            <a:off x="540741" y="1114615"/>
            <a:ext cx="8303790" cy="4032448"/>
          </a:xfrm>
          <a:prstGeom prst="rect">
            <a:avLst/>
          </a:prstGeom>
        </p:spPr>
      </p:pic>
      <p:sp>
        <p:nvSpPr>
          <p:cNvPr id="14" name="Rectangle 13"/>
          <p:cNvSpPr/>
          <p:nvPr>
            <p:custDataLst>
              <p:tags r:id="rId4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20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/>
          <a:srcRect r="14622"/>
          <a:stretch/>
        </p:blipFill>
        <p:spPr>
          <a:xfrm>
            <a:off x="2956827" y="1186675"/>
            <a:ext cx="6192689" cy="39568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/>
          <a:lstStyle/>
          <a:p>
            <a:r>
              <a:rPr lang="fr-CA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Automatisation : </a:t>
            </a:r>
            <a:r>
              <a:rPr lang="fr-CA" b="1" cap="all" dirty="0">
                <a:solidFill>
                  <a:srgbClr val="FF7E00"/>
                </a:solidFill>
                <a:latin typeface="Arial" panose="020B0604020202020204" pitchFamily="34" charset="0"/>
              </a:rPr>
              <a:t>place à l’amélioration</a:t>
            </a:r>
            <a:endParaRPr lang="fr-CA" sz="3200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Ellipse 8"/>
          <p:cNvSpPr/>
          <p:nvPr>
            <p:custDataLst>
              <p:tags r:id="rId4"/>
            </p:custDataLst>
          </p:nvPr>
        </p:nvSpPr>
        <p:spPr>
          <a:xfrm>
            <a:off x="2590696" y="1275606"/>
            <a:ext cx="1009196" cy="1009196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000" dirty="0"/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900430" y="1549372"/>
            <a:ext cx="201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Québec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ZoneTexte 11"/>
          <p:cNvSpPr txBox="1"/>
          <p:nvPr>
            <p:custDataLst>
              <p:tags r:id="rId6"/>
            </p:custDataLst>
          </p:nvPr>
        </p:nvSpPr>
        <p:spPr>
          <a:xfrm>
            <a:off x="873420" y="2917524"/>
            <a:ext cx="201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États-Unis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ZoneTexte 12"/>
          <p:cNvSpPr txBox="1"/>
          <p:nvPr>
            <p:custDataLst>
              <p:tags r:id="rId7"/>
            </p:custDataLst>
          </p:nvPr>
        </p:nvSpPr>
        <p:spPr>
          <a:xfrm>
            <a:off x="2483768" y="1549372"/>
            <a:ext cx="122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bg1"/>
                </a:solidFill>
              </a:rPr>
              <a:t>20 %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>
            <p:custDataLst>
              <p:tags r:id="rId8"/>
            </p:custDataLst>
          </p:nvPr>
        </p:nvSpPr>
        <p:spPr>
          <a:xfrm>
            <a:off x="2590696" y="2643758"/>
            <a:ext cx="1009196" cy="1009196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000" dirty="0"/>
          </a:p>
        </p:txBody>
      </p:sp>
      <p:sp>
        <p:nvSpPr>
          <p:cNvPr id="15" name="ZoneTexte 14"/>
          <p:cNvSpPr txBox="1"/>
          <p:nvPr>
            <p:custDataLst>
              <p:tags r:id="rId9"/>
            </p:custDataLst>
          </p:nvPr>
        </p:nvSpPr>
        <p:spPr>
          <a:xfrm>
            <a:off x="2483768" y="2917524"/>
            <a:ext cx="122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bg1"/>
                </a:solidFill>
              </a:rPr>
              <a:t>55 %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2590696" y="4040197"/>
            <a:ext cx="1009196" cy="1009196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000" dirty="0"/>
          </a:p>
        </p:txBody>
      </p:sp>
      <p:sp>
        <p:nvSpPr>
          <p:cNvPr id="22" name="ZoneTexte 21"/>
          <p:cNvSpPr txBox="1"/>
          <p:nvPr>
            <p:custDataLst>
              <p:tags r:id="rId11"/>
            </p:custDataLst>
          </p:nvPr>
        </p:nvSpPr>
        <p:spPr>
          <a:xfrm>
            <a:off x="2483768" y="4313963"/>
            <a:ext cx="122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bg1"/>
                </a:solidFill>
              </a:rPr>
              <a:t>75 %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>
            <p:custDataLst>
              <p:tags r:id="rId12"/>
            </p:custDataLst>
          </p:nvPr>
        </p:nvSpPr>
        <p:spPr>
          <a:xfrm>
            <a:off x="873420" y="4270325"/>
            <a:ext cx="201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Allemagne</a:t>
            </a:r>
            <a:endParaRPr lang="fr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ZoneTexte 23"/>
          <p:cNvSpPr txBox="1"/>
          <p:nvPr>
            <p:custDataLst>
              <p:tags r:id="rId13"/>
            </p:custDataLst>
          </p:nvPr>
        </p:nvSpPr>
        <p:spPr>
          <a:xfrm>
            <a:off x="3696152" y="1549372"/>
            <a:ext cx="2251957" cy="461665"/>
          </a:xfrm>
          <a:prstGeom prst="rect">
            <a:avLst/>
          </a:prstGeom>
          <a:solidFill>
            <a:srgbClr val="004856"/>
          </a:solidFill>
        </p:spPr>
        <p:txBody>
          <a:bodyPr wrap="square" rtlCol="0">
            <a:spAutoFit/>
          </a:bodyPr>
          <a:lstStyle/>
          <a:p>
            <a:r>
              <a:rPr lang="fr-CA" sz="12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Entreprises manufacturières automatisées à &gt; 50 %</a:t>
            </a:r>
            <a:endParaRPr lang="fr-CA" sz="12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>
            <p:custDataLst>
              <p:tags r:id="rId1"/>
            </p:custDataLst>
          </p:nvPr>
        </p:nvSpPr>
        <p:spPr>
          <a:xfrm>
            <a:off x="553278" y="1347614"/>
            <a:ext cx="8604448" cy="379205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4" name="Imag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677379" y="3337611"/>
            <a:ext cx="1999415" cy="14864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8000" y="508492"/>
            <a:ext cx="8229600" cy="371091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cap="all" dirty="0" smtClean="0"/>
              <a:t>MISSION COMMERCIALE</a:t>
            </a:r>
            <a:br>
              <a:rPr lang="fr-CA" cap="all" dirty="0" smtClean="0"/>
            </a:br>
            <a:r>
              <a:rPr lang="fr-CA" cap="all" dirty="0" err="1" smtClean="0"/>
              <a:t>Hannover</a:t>
            </a:r>
            <a:r>
              <a:rPr lang="fr-CA" cap="all" dirty="0" smtClean="0"/>
              <a:t> messe – </a:t>
            </a:r>
            <a:r>
              <a:rPr lang="fr-CA" dirty="0"/>
              <a:t>H</a:t>
            </a:r>
            <a:r>
              <a:rPr lang="fr-CA" dirty="0" smtClean="0"/>
              <a:t>anovre, Allemagne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</a:t>
            </a:fld>
            <a:endParaRPr lang="fr-CA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3"/>
          <a:srcRect l="9907" t="31794" r="9389"/>
          <a:stretch/>
        </p:blipFill>
        <p:spPr>
          <a:xfrm>
            <a:off x="2591558" y="1349299"/>
            <a:ext cx="4293522" cy="2018814"/>
          </a:xfrm>
          <a:prstGeom prst="rect">
            <a:avLst/>
          </a:prstGeom>
        </p:spPr>
      </p:pic>
      <p:sp>
        <p:nvSpPr>
          <p:cNvPr id="19" name="Rectangle 18"/>
          <p:cNvSpPr/>
          <p:nvPr>
            <p:custDataLst>
              <p:tags r:id="rId6"/>
            </p:custDataLst>
          </p:nvPr>
        </p:nvSpPr>
        <p:spPr>
          <a:xfrm>
            <a:off x="535152" y="1347614"/>
            <a:ext cx="2167151" cy="3795886"/>
          </a:xfrm>
          <a:prstGeom prst="rect">
            <a:avLst/>
          </a:prstGeom>
          <a:solidFill>
            <a:srgbClr val="00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0" name="Imag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7" y="1779662"/>
            <a:ext cx="1913896" cy="119517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5" y="2590850"/>
            <a:ext cx="2118578" cy="163708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0" y="3686101"/>
            <a:ext cx="2192053" cy="90187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7"/>
          <a:srcRect l="16926" t="17383" b="2113"/>
          <a:stretch/>
        </p:blipFill>
        <p:spPr>
          <a:xfrm>
            <a:off x="4676795" y="2741685"/>
            <a:ext cx="4480650" cy="2422353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11"/>
            </p:custDataLst>
          </p:nvPr>
        </p:nvSpPr>
        <p:spPr>
          <a:xfrm>
            <a:off x="4676795" y="2718438"/>
            <a:ext cx="1250859" cy="668647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55" y="2680014"/>
            <a:ext cx="786137" cy="649970"/>
          </a:xfrm>
          <a:prstGeom prst="rect">
            <a:avLst/>
          </a:prstGeom>
        </p:spPr>
      </p:pic>
      <p:sp>
        <p:nvSpPr>
          <p:cNvPr id="25" name="Rectangle 24"/>
          <p:cNvSpPr/>
          <p:nvPr>
            <p:custDataLst>
              <p:tags r:id="rId13"/>
            </p:custDataLst>
          </p:nvPr>
        </p:nvSpPr>
        <p:spPr>
          <a:xfrm>
            <a:off x="2702303" y="4731989"/>
            <a:ext cx="1974491" cy="417031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7" name="Connecteur droit 26"/>
          <p:cNvCxnSpPr/>
          <p:nvPr>
            <p:custDataLst>
              <p:tags r:id="rId14"/>
            </p:custDataLst>
          </p:nvPr>
        </p:nvCxnSpPr>
        <p:spPr>
          <a:xfrm flipV="1">
            <a:off x="2695103" y="1265590"/>
            <a:ext cx="7200" cy="39392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>
            <p:custDataLst>
              <p:tags r:id="rId15"/>
            </p:custDataLst>
          </p:nvPr>
        </p:nvCxnSpPr>
        <p:spPr>
          <a:xfrm>
            <a:off x="2695103" y="3363838"/>
            <a:ext cx="198169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>
            <p:custDataLst>
              <p:tags r:id="rId16"/>
            </p:custDataLst>
          </p:nvPr>
        </p:nvCxnSpPr>
        <p:spPr>
          <a:xfrm>
            <a:off x="4667254" y="2715766"/>
            <a:ext cx="449019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>
            <p:custDataLst>
              <p:tags r:id="rId17"/>
            </p:custDataLst>
          </p:nvPr>
        </p:nvCxnSpPr>
        <p:spPr>
          <a:xfrm flipV="1">
            <a:off x="4667498" y="2682873"/>
            <a:ext cx="0" cy="24811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>
            <p:custDataLst>
              <p:tags r:id="rId18"/>
            </p:custDataLst>
          </p:nvPr>
        </p:nvCxnSpPr>
        <p:spPr>
          <a:xfrm flipV="1">
            <a:off x="6906928" y="1265590"/>
            <a:ext cx="0" cy="14810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>
            <p:custDataLst>
              <p:tags r:id="rId19"/>
            </p:custDataLst>
          </p:nvPr>
        </p:nvSpPr>
        <p:spPr>
          <a:xfrm>
            <a:off x="464949" y="1131590"/>
            <a:ext cx="64234" cy="401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67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31678" y="78107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508492"/>
            <a:ext cx="8229600" cy="371091"/>
          </a:xfrm>
        </p:spPr>
        <p:txBody>
          <a:bodyPr anchor="ctr"/>
          <a:lstStyle/>
          <a:p>
            <a:r>
              <a:rPr lang="fr-CA" sz="2400" dirty="0" smtClean="0"/>
              <a:t>Enjeux prioritaires</a:t>
            </a:r>
            <a:endParaRPr lang="fr-CA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3D61956-BBA1-4E1A-A255-039948778B3D}" type="slidenum">
              <a:rPr lang="fr-CA" smtClean="0"/>
              <a:t>9</a:t>
            </a:fld>
            <a:endParaRPr lang="fr-CA" dirty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843238" y="2178730"/>
            <a:ext cx="2144541" cy="1728192"/>
          </a:xfrm>
          <a:prstGeom prst="rect">
            <a:avLst/>
          </a:prstGeom>
          <a:solidFill>
            <a:srgbClr val="00B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/>
              <a:t>Main-d’œuvre</a:t>
            </a: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3139668" y="2187094"/>
            <a:ext cx="3384376" cy="1711464"/>
          </a:xfrm>
          <a:prstGeom prst="rect">
            <a:avLst/>
          </a:prstGeom>
          <a:solidFill>
            <a:srgbClr val="00A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/>
              <a:t>Innovation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fr-CA" sz="1600" b="1" dirty="0"/>
              <a:t>procédés (productivité)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fr-CA" sz="1600" b="1" dirty="0"/>
              <a:t>produits (valeur ajoutée)</a:t>
            </a:r>
            <a:endParaRPr lang="fr-CA" sz="1600" dirty="0"/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6675886" y="2162002"/>
            <a:ext cx="2144586" cy="1728192"/>
          </a:xfrm>
          <a:prstGeom prst="rect">
            <a:avLst/>
          </a:prstGeom>
          <a:solidFill>
            <a:srgbClr val="00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/>
              <a:t>Exportation</a:t>
            </a:r>
            <a:endParaRPr lang="en-US" sz="2000" b="1" dirty="0"/>
          </a:p>
        </p:txBody>
      </p:sp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843238" y="1303683"/>
            <a:ext cx="7977234" cy="59040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bg1"/>
                </a:solidFill>
              </a:rPr>
              <a:t>Augmenter la compétitivité </a:t>
            </a:r>
          </a:p>
          <a:p>
            <a:pPr algn="ctr"/>
            <a:r>
              <a:rPr lang="fr-CA" sz="2000" b="1" dirty="0">
                <a:solidFill>
                  <a:schemeClr val="bg1"/>
                </a:solidFill>
              </a:rPr>
              <a:t>des entreprises manufacturières du Québec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8"/>
            </p:custDataLst>
          </p:nvPr>
        </p:nvSpPr>
        <p:spPr>
          <a:xfrm>
            <a:off x="843238" y="4173948"/>
            <a:ext cx="7977234" cy="58867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bg1"/>
                </a:solidFill>
              </a:rPr>
              <a:t>Accroître les investissements privés </a:t>
            </a:r>
          </a:p>
        </p:txBody>
      </p:sp>
      <p:sp>
        <p:nvSpPr>
          <p:cNvPr id="14" name="Triangle isocèle 13"/>
          <p:cNvSpPr/>
          <p:nvPr>
            <p:custDataLst>
              <p:tags r:id="rId9"/>
            </p:custDataLst>
          </p:nvPr>
        </p:nvSpPr>
        <p:spPr>
          <a:xfrm rot="10800000">
            <a:off x="1275286" y="1908972"/>
            <a:ext cx="6912768" cy="22577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Triangle isocèle 14"/>
          <p:cNvSpPr/>
          <p:nvPr>
            <p:custDataLst>
              <p:tags r:id="rId10"/>
            </p:custDataLst>
          </p:nvPr>
        </p:nvSpPr>
        <p:spPr>
          <a:xfrm>
            <a:off x="1275286" y="3934950"/>
            <a:ext cx="6912768" cy="22577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à coins arrondis 15"/>
          <p:cNvSpPr/>
          <p:nvPr>
            <p:custDataLst>
              <p:tags r:id="rId11"/>
            </p:custDataLst>
          </p:nvPr>
        </p:nvSpPr>
        <p:spPr>
          <a:xfrm>
            <a:off x="771231" y="1267775"/>
            <a:ext cx="1800200" cy="308825"/>
          </a:xfrm>
          <a:prstGeom prst="roundRect">
            <a:avLst/>
          </a:prstGeom>
          <a:solidFill>
            <a:srgbClr val="00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Défi englobant</a:t>
            </a:r>
            <a:endParaRPr lang="en-US" sz="1600" dirty="0"/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771231" y="4495174"/>
            <a:ext cx="1800200" cy="308825"/>
          </a:xfrm>
          <a:prstGeom prst="roundRect">
            <a:avLst/>
          </a:prstGeom>
          <a:solidFill>
            <a:srgbClr val="00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Défi englobant</a:t>
            </a:r>
            <a:endParaRPr lang="en-US" sz="1600" dirty="0"/>
          </a:p>
        </p:txBody>
      </p:sp>
      <p:sp>
        <p:nvSpPr>
          <p:cNvPr id="18" name="Ellipse 17"/>
          <p:cNvSpPr/>
          <p:nvPr>
            <p:custDataLst>
              <p:tags r:id="rId13"/>
            </p:custDataLst>
          </p:nvPr>
        </p:nvSpPr>
        <p:spPr>
          <a:xfrm>
            <a:off x="707073" y="2091690"/>
            <a:ext cx="360040" cy="360040"/>
          </a:xfrm>
          <a:prstGeom prst="ellipse">
            <a:avLst/>
          </a:prstGeom>
          <a:solidFill>
            <a:srgbClr val="00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/>
              <a:t>1</a:t>
            </a:r>
            <a:endParaRPr lang="en-US" sz="2000" dirty="0"/>
          </a:p>
        </p:txBody>
      </p:sp>
      <p:sp>
        <p:nvSpPr>
          <p:cNvPr id="19" name="Ellipse 18"/>
          <p:cNvSpPr/>
          <p:nvPr>
            <p:custDataLst>
              <p:tags r:id="rId14"/>
            </p:custDataLst>
          </p:nvPr>
        </p:nvSpPr>
        <p:spPr>
          <a:xfrm>
            <a:off x="6589095" y="2112098"/>
            <a:ext cx="360040" cy="360040"/>
          </a:xfrm>
          <a:prstGeom prst="ellipse">
            <a:avLst/>
          </a:prstGeom>
          <a:solidFill>
            <a:srgbClr val="00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/>
              <a:t>3</a:t>
            </a:r>
            <a:endParaRPr lang="en-US" sz="2000" dirty="0"/>
          </a:p>
        </p:txBody>
      </p:sp>
      <p:sp>
        <p:nvSpPr>
          <p:cNvPr id="27" name="Ellipse 26"/>
          <p:cNvSpPr/>
          <p:nvPr>
            <p:custDataLst>
              <p:tags r:id="rId15"/>
            </p:custDataLst>
          </p:nvPr>
        </p:nvSpPr>
        <p:spPr>
          <a:xfrm>
            <a:off x="3075486" y="2097606"/>
            <a:ext cx="360040" cy="360040"/>
          </a:xfrm>
          <a:prstGeom prst="ellipse">
            <a:avLst/>
          </a:prstGeom>
          <a:solidFill>
            <a:srgbClr val="00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28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theme1.xml><?xml version="1.0" encoding="utf-8"?>
<a:theme xmlns:a="http://schemas.openxmlformats.org/drawingml/2006/main" name="Thème Office">
  <a:themeElements>
    <a:clrScheme name="IQ_RDVIQ">
      <a:dk1>
        <a:sysClr val="windowText" lastClr="000000"/>
      </a:dk1>
      <a:lt1>
        <a:sysClr val="window" lastClr="FFFFFF"/>
      </a:lt1>
      <a:dk2>
        <a:srgbClr val="003064"/>
      </a:dk2>
      <a:lt2>
        <a:srgbClr val="EEECE1"/>
      </a:lt2>
      <a:accent1>
        <a:srgbClr val="D7A400"/>
      </a:accent1>
      <a:accent2>
        <a:srgbClr val="FBBF00"/>
      </a:accent2>
      <a:accent3>
        <a:srgbClr val="9EBE56"/>
      </a:accent3>
      <a:accent4>
        <a:srgbClr val="5CB565"/>
      </a:accent4>
      <a:accent5>
        <a:srgbClr val="60B0A7"/>
      </a:accent5>
      <a:accent6>
        <a:srgbClr val="6179A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7E2013C814F4CBEB699B69DAABC2F" ma:contentTypeVersion="4" ma:contentTypeDescription="Crée un document." ma:contentTypeScope="" ma:versionID="61115069e1e1fe1a854a3d90fcb21219">
  <xsd:schema xmlns:xsd="http://www.w3.org/2001/XMLSchema" xmlns:p="http://schemas.microsoft.com/office/2006/metadata/properties" xmlns:ns1="http://schemas.microsoft.com/sharepoint/v3" xmlns:ns2="ba579642-0e6c-4353-bf66-b78d139f8bd8" targetNamespace="http://schemas.microsoft.com/office/2006/metadata/properties" ma:root="true" ma:fieldsID="e1c25b87d434046320095507ad9c5b8a" ns1:_="" ns2:_="">
    <xsd:import namespace="http://schemas.microsoft.com/sharepoint/v3"/>
    <xsd:import namespace="ba579642-0e6c-4353-bf66-b78d139f8bd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ction" minOccurs="0"/>
                <xsd:element ref="ns2:Langue" minOccurs="0"/>
                <xsd:element ref="ns2:OrdreAffich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ba579642-0e6c-4353-bf66-b78d139f8bd8" elementFormDefault="qualified">
    <xsd:import namespace="http://schemas.microsoft.com/office/2006/documentManagement/types"/>
    <xsd:element name="Section" ma:index="10" nillable="true" ma:displayName="Section" ma:default="aucune" ma:format="Dropdown" ma:internalName="Section">
      <xsd:simpleType>
        <xsd:restriction base="dms:Choice">
          <xsd:enumeration value="aucune"/>
          <xsd:enumeration value="Solutions financières et mesures fiscales"/>
        </xsd:restriction>
      </xsd:simpleType>
    </xsd:element>
    <xsd:element name="Langue" ma:index="11" nillable="true" ma:displayName="Langue" ma:default="Français" ma:format="Dropdown" ma:internalName="Langue">
      <xsd:simpleType>
        <xsd:restriction base="dms:Choice">
          <xsd:enumeration value="Français"/>
          <xsd:enumeration value="Anglais"/>
        </xsd:restriction>
      </xsd:simpleType>
    </xsd:element>
    <xsd:element name="OrdreAffichage" ma:index="12" nillable="true" ma:displayName="Ordre affichage" ma:decimals="0" ma:internalName="OrdreAffichage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ection xmlns="ba579642-0e6c-4353-bf66-b78d139f8bd8">aucune</Section>
    <Langue xmlns="ba579642-0e6c-4353-bf66-b78d139f8bd8">Français</Langue>
    <PublishingExpirationDate xmlns="http://schemas.microsoft.com/sharepoint/v3" xsi:nil="true"/>
    <OrdreAffichage xmlns="ba579642-0e6c-4353-bf66-b78d139f8bd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0450B9-D836-4040-A05A-BA90F7D6D0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a579642-0e6c-4353-bf66-b78d139f8bd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2410B04-0339-4F7E-A493-6C3FDFF49A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A65FE3-0C9F-47E0-9A5A-8DB5CD396304}">
  <ds:schemaRefs>
    <ds:schemaRef ds:uri="ba579642-0e6c-4353-bf66-b78d139f8bd8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15969</TotalTime>
  <Words>247</Words>
  <Application>Microsoft Office PowerPoint</Application>
  <PresentationFormat>Affichage à l'écran (16:9)</PresentationFormat>
  <Paragraphs>127</Paragraphs>
  <Slides>16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Open Sans</vt:lpstr>
      <vt:lpstr>Thème Office</vt:lpstr>
      <vt:lpstr>Présentation PowerPoint</vt:lpstr>
      <vt:lpstr>UN RÔLE MAJEUR</vt:lpstr>
      <vt:lpstr>UN RÔLE MAJEUR</vt:lpstr>
      <vt:lpstr>La tournée</vt:lpstr>
      <vt:lpstr>Projets de financement</vt:lpstr>
      <vt:lpstr>À LA RENCONTRE DES MANUFACTURIERS</vt:lpstr>
      <vt:lpstr>Automatisation : place à l’amélioration</vt:lpstr>
      <vt:lpstr>MISSION COMMERCIALE Hannover messe – Hanovre, Allemagne</vt:lpstr>
      <vt:lpstr>Enjeux prioritaires</vt:lpstr>
      <vt:lpstr>Table des partenaires influents</vt:lpstr>
      <vt:lpstr>LES 10 SOLUTIONS</vt:lpstr>
      <vt:lpstr>FINANCEMENT 4.0</vt:lpstr>
      <vt:lpstr>BLOOMBERG</vt:lpstr>
      <vt:lpstr>LA RÉUSSITE DE NOS MANUFACTURIERS</vt:lpstr>
      <vt:lpstr>HENRY FORD</vt:lpstr>
      <vt:lpstr>Présentation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Anick Denis</cp:lastModifiedBy>
  <cp:revision>981</cp:revision>
  <cp:lastPrinted>2018-02-13T21:31:29Z</cp:lastPrinted>
  <dcterms:created xsi:type="dcterms:W3CDTF">2014-09-30T09:14:20Z</dcterms:created>
  <dcterms:modified xsi:type="dcterms:W3CDTF">2018-05-10T15:53:46Z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0x010100C637E2013C814F4CBEB699B69DAABC2F</vt:lpwstr>
  </property>
</Properties>
</file>