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62" r:id="rId5"/>
    <p:sldId id="259" r:id="rId6"/>
    <p:sldId id="261" r:id="rId7"/>
    <p:sldId id="264" r:id="rId8"/>
    <p:sldId id="265" r:id="rId9"/>
    <p:sldId id="263" r:id="rId10"/>
    <p:sldId id="266" r:id="rId11"/>
    <p:sldId id="260" r:id="rId12"/>
    <p:sldId id="268" r:id="rId13"/>
    <p:sldId id="267" r:id="rId14"/>
    <p:sldId id="269" r:id="rId15"/>
  </p:sldIdLst>
  <p:sldSz cx="9144000" cy="5143500" type="screen16x9"/>
  <p:notesSz cx="68580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4074" y="-22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4956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5E9F0-4B76-4D75-BD90-381C25B0C125}" type="doc">
      <dgm:prSet loTypeId="urn:microsoft.com/office/officeart/2009/3/layout/SpiralPicture" loCatId="picture" qsTypeId="urn:microsoft.com/office/officeart/2005/8/quickstyle/3d4" qsCatId="3D" csTypeId="urn:microsoft.com/office/officeart/2005/8/colors/accent1_2" csCatId="accent1" phldr="1"/>
      <dgm:spPr/>
    </dgm:pt>
    <dgm:pt modelId="{A6D54CD8-D5D4-489B-96DD-EA9896223799}">
      <dgm:prSet phldrT="[Texte]"/>
      <dgm:spPr/>
      <dgm:t>
        <a:bodyPr/>
        <a:lstStyle/>
        <a:p>
          <a:r>
            <a:rPr lang="fr-CA" dirty="0" smtClean="0"/>
            <a:t>Scholer</a:t>
          </a:r>
          <a:endParaRPr lang="fr-FR" dirty="0"/>
        </a:p>
      </dgm:t>
    </dgm:pt>
    <dgm:pt modelId="{8A04ADB7-2944-490C-AE13-A042B969245C}" type="sibTrans" cxnId="{C308F811-730B-4623-9064-782976C3E4F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CECF5E3F-9FF3-4E8D-A417-3A7A1F7D0EB5}" type="parTrans" cxnId="{C308F811-730B-4623-9064-782976C3E4F1}">
      <dgm:prSet/>
      <dgm:spPr/>
      <dgm:t>
        <a:bodyPr/>
        <a:lstStyle/>
        <a:p>
          <a:endParaRPr lang="fr-FR"/>
        </a:p>
      </dgm:t>
    </dgm:pt>
    <dgm:pt modelId="{232A6D3A-42D2-40AA-BC48-1281256F3FC5}" type="pres">
      <dgm:prSet presAssocID="{2955E9F0-4B76-4D75-BD90-381C25B0C125}" presName="Name0" presStyleCnt="0">
        <dgm:presLayoutVars>
          <dgm:chMax val="5"/>
          <dgm:dir/>
        </dgm:presLayoutVars>
      </dgm:prSet>
      <dgm:spPr/>
    </dgm:pt>
    <dgm:pt modelId="{BC05182D-9673-4948-B69C-90B684954C63}" type="pres">
      <dgm:prSet presAssocID="{2955E9F0-4B76-4D75-BD90-381C25B0C125}" presName="picts" presStyleCnt="0"/>
      <dgm:spPr/>
    </dgm:pt>
    <dgm:pt modelId="{79FA1155-4793-48F6-8301-4288DE77A8D9}" type="pres">
      <dgm:prSet presAssocID="{2955E9F0-4B76-4D75-BD90-381C25B0C125}" presName="space1" presStyleCnt="0"/>
      <dgm:spPr/>
    </dgm:pt>
    <dgm:pt modelId="{6DB7F534-6E9A-4E90-B5BA-832876FB6B69}" type="pres">
      <dgm:prSet presAssocID="{2955E9F0-4B76-4D75-BD90-381C25B0C125}" presName="space2" presStyleCnt="0"/>
      <dgm:spPr/>
    </dgm:pt>
    <dgm:pt modelId="{E3F46613-1BB8-4A8F-AB43-573F00671039}" type="pres">
      <dgm:prSet presAssocID="{8A04ADB7-2944-490C-AE13-A042B969245C}" presName="pictA1" presStyleCnt="0"/>
      <dgm:spPr/>
    </dgm:pt>
    <dgm:pt modelId="{A4BA4616-DF25-4FBA-A0B4-AF54CE57A2BF}" type="pres">
      <dgm:prSet presAssocID="{8A04ADB7-2944-490C-AE13-A042B969245C}" presName="imageRepeatNode" presStyleLbl="alignNode1" presStyleIdx="0" presStyleCnt="5" custLinFactNeighborX="-27520" custLinFactNeighborY="-46237"/>
      <dgm:spPr/>
      <dgm:t>
        <a:bodyPr/>
        <a:lstStyle/>
        <a:p>
          <a:endParaRPr lang="en-US"/>
        </a:p>
      </dgm:t>
    </dgm:pt>
    <dgm:pt modelId="{0983916D-DAC9-4CC3-883A-486E263B5426}" type="pres">
      <dgm:prSet presAssocID="{8A04ADB7-2944-490C-AE13-A042B969245C}" presName="oneDotPict" presStyleCnt="0"/>
      <dgm:spPr/>
    </dgm:pt>
    <dgm:pt modelId="{C35849D2-A252-4CB8-8677-3A10263EB78F}" type="pres">
      <dgm:prSet presAssocID="{8A04ADB7-2944-490C-AE13-A042B969245C}" presName="dotPict_11" presStyleLbl="solidFgAcc1" presStyleIdx="0" presStyleCnt="2"/>
      <dgm:spPr/>
    </dgm:pt>
    <dgm:pt modelId="{82511E4D-9449-4EFB-BC31-532C8C397955}" type="pres">
      <dgm:prSet presAssocID="{2955E9F0-4B76-4D75-BD90-381C25B0C125}" presName="pictB2" presStyleLbl="alignNode1" presStyleIdx="1" presStyleCnt="5" custLinFactNeighborX="992"/>
      <dgm:spPr>
        <a:solidFill>
          <a:schemeClr val="accent1">
            <a:lumMod val="20000"/>
            <a:lumOff val="80000"/>
          </a:schemeClr>
        </a:solidFill>
      </dgm:spPr>
    </dgm:pt>
    <dgm:pt modelId="{0FDBF0B2-3694-41E5-9B63-882E5828452F}" type="pres">
      <dgm:prSet presAssocID="{2955E9F0-4B76-4D75-BD90-381C25B0C125}" presName="pictB3" presStyleLbl="alignNode1" presStyleIdx="2" presStyleCnt="5"/>
      <dgm:spPr/>
    </dgm:pt>
    <dgm:pt modelId="{544E6254-6AB3-4E4D-BBE6-6EFC9DEC07B6}" type="pres">
      <dgm:prSet presAssocID="{2955E9F0-4B76-4D75-BD90-381C25B0C125}" presName="pictB4" presStyleLbl="alignNode1" presStyleIdx="3" presStyleCnt="5"/>
      <dgm:spPr/>
    </dgm:pt>
    <dgm:pt modelId="{A69A9991-878D-41B1-BD05-B2D4A537F481}" type="pres">
      <dgm:prSet presAssocID="{2955E9F0-4B76-4D75-BD90-381C25B0C125}" presName="pictB5" presStyleLbl="alignNode1" presStyleIdx="4" presStyleCnt="5" custLinFactNeighborX="558" custLinFactNeighborY="1690"/>
      <dgm:spPr/>
    </dgm:pt>
    <dgm:pt modelId="{C63EF571-053F-4A14-A0E9-22DFCF270E76}" type="pres">
      <dgm:prSet presAssocID="{2955E9F0-4B76-4D75-BD90-381C25B0C125}" presName="txLine" presStyleCnt="0"/>
      <dgm:spPr/>
    </dgm:pt>
    <dgm:pt modelId="{73589C37-4470-4151-90D4-BAB7312EFD34}" type="pres">
      <dgm:prSet presAssocID="{A6D54CD8-D5D4-489B-96DD-EA9896223799}" presName="oneDotTx" presStyleCnt="0"/>
      <dgm:spPr/>
    </dgm:pt>
    <dgm:pt modelId="{C46F0579-AE1F-4AF1-A706-C7814E189FD9}" type="pres">
      <dgm:prSet presAssocID="{A6D54CD8-D5D4-489B-96DD-EA9896223799}" presName="dotTx_11" presStyleLbl="solidFgAcc1" presStyleIdx="1" presStyleCnt="2"/>
      <dgm:spPr/>
    </dgm:pt>
    <dgm:pt modelId="{8138293F-EADF-400E-A48F-4A5583B74C26}" type="pres">
      <dgm:prSet presAssocID="{A6D54CD8-D5D4-489B-96DD-EA9896223799}" presName="Name37" presStyleLbl="revTx" presStyleIdx="0" presStyleCnt="1" custLinFactX="-101608" custLinFactNeighborX="-200000" custLinFactNeighborY="194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08F811-730B-4623-9064-782976C3E4F1}" srcId="{2955E9F0-4B76-4D75-BD90-381C25B0C125}" destId="{A6D54CD8-D5D4-489B-96DD-EA9896223799}" srcOrd="0" destOrd="0" parTransId="{CECF5E3F-9FF3-4E8D-A417-3A7A1F7D0EB5}" sibTransId="{8A04ADB7-2944-490C-AE13-A042B969245C}"/>
    <dgm:cxn modelId="{D7F6EA93-9076-487C-BCF7-C2772E0C6BBA}" type="presOf" srcId="{8A04ADB7-2944-490C-AE13-A042B969245C}" destId="{A4BA4616-DF25-4FBA-A0B4-AF54CE57A2BF}" srcOrd="0" destOrd="0" presId="urn:microsoft.com/office/officeart/2009/3/layout/SpiralPicture"/>
    <dgm:cxn modelId="{91325457-9267-4995-9522-440277BA9CD3}" type="presOf" srcId="{A6D54CD8-D5D4-489B-96DD-EA9896223799}" destId="{8138293F-EADF-400E-A48F-4A5583B74C26}" srcOrd="0" destOrd="0" presId="urn:microsoft.com/office/officeart/2009/3/layout/SpiralPicture"/>
    <dgm:cxn modelId="{FCB60C66-8EF3-4EC0-810D-844405733C0F}" type="presOf" srcId="{2955E9F0-4B76-4D75-BD90-381C25B0C125}" destId="{232A6D3A-42D2-40AA-BC48-1281256F3FC5}" srcOrd="0" destOrd="0" presId="urn:microsoft.com/office/officeart/2009/3/layout/SpiralPicture"/>
    <dgm:cxn modelId="{8F1E2540-C848-4B4A-94D5-B2DA95D7D99C}" type="presParOf" srcId="{232A6D3A-42D2-40AA-BC48-1281256F3FC5}" destId="{BC05182D-9673-4948-B69C-90B684954C63}" srcOrd="0" destOrd="0" presId="urn:microsoft.com/office/officeart/2009/3/layout/SpiralPicture"/>
    <dgm:cxn modelId="{269AD6A2-34BC-4262-8F52-B2751DC2147E}" type="presParOf" srcId="{BC05182D-9673-4948-B69C-90B684954C63}" destId="{79FA1155-4793-48F6-8301-4288DE77A8D9}" srcOrd="0" destOrd="0" presId="urn:microsoft.com/office/officeart/2009/3/layout/SpiralPicture"/>
    <dgm:cxn modelId="{9A95B2D3-3428-4AFD-99CE-000E93EAFE33}" type="presParOf" srcId="{BC05182D-9673-4948-B69C-90B684954C63}" destId="{6DB7F534-6E9A-4E90-B5BA-832876FB6B69}" srcOrd="1" destOrd="0" presId="urn:microsoft.com/office/officeart/2009/3/layout/SpiralPicture"/>
    <dgm:cxn modelId="{B64B4E23-30C7-4936-9ED5-C421306FC57D}" type="presParOf" srcId="{BC05182D-9673-4948-B69C-90B684954C63}" destId="{E3F46613-1BB8-4A8F-AB43-573F00671039}" srcOrd="2" destOrd="0" presId="urn:microsoft.com/office/officeart/2009/3/layout/SpiralPicture"/>
    <dgm:cxn modelId="{22EDC1EA-84AB-4D8D-8F89-9D5D212AA88A}" type="presParOf" srcId="{E3F46613-1BB8-4A8F-AB43-573F00671039}" destId="{A4BA4616-DF25-4FBA-A0B4-AF54CE57A2BF}" srcOrd="0" destOrd="0" presId="urn:microsoft.com/office/officeart/2009/3/layout/SpiralPicture"/>
    <dgm:cxn modelId="{1DCB14AD-D0AF-44AC-B60E-5ECBEE4D42C9}" type="presParOf" srcId="{BC05182D-9673-4948-B69C-90B684954C63}" destId="{0983916D-DAC9-4CC3-883A-486E263B5426}" srcOrd="3" destOrd="0" presId="urn:microsoft.com/office/officeart/2009/3/layout/SpiralPicture"/>
    <dgm:cxn modelId="{3C26D1EC-A476-4F0A-9B9E-66D2E0ACDAC8}" type="presParOf" srcId="{0983916D-DAC9-4CC3-883A-486E263B5426}" destId="{C35849D2-A252-4CB8-8677-3A10263EB78F}" srcOrd="0" destOrd="0" presId="urn:microsoft.com/office/officeart/2009/3/layout/SpiralPicture"/>
    <dgm:cxn modelId="{22F5778D-1513-432F-867F-BB23463712EA}" type="presParOf" srcId="{BC05182D-9673-4948-B69C-90B684954C63}" destId="{82511E4D-9449-4EFB-BC31-532C8C397955}" srcOrd="4" destOrd="0" presId="urn:microsoft.com/office/officeart/2009/3/layout/SpiralPicture"/>
    <dgm:cxn modelId="{645136E7-9707-4A1F-8D11-D7D3BB4BE4C9}" type="presParOf" srcId="{BC05182D-9673-4948-B69C-90B684954C63}" destId="{0FDBF0B2-3694-41E5-9B63-882E5828452F}" srcOrd="5" destOrd="0" presId="urn:microsoft.com/office/officeart/2009/3/layout/SpiralPicture"/>
    <dgm:cxn modelId="{361AADE6-5229-4ADB-B718-A8983329E409}" type="presParOf" srcId="{BC05182D-9673-4948-B69C-90B684954C63}" destId="{544E6254-6AB3-4E4D-BBE6-6EFC9DEC07B6}" srcOrd="6" destOrd="0" presId="urn:microsoft.com/office/officeart/2009/3/layout/SpiralPicture"/>
    <dgm:cxn modelId="{255CD591-5242-4021-A2D8-6F88F3DFD9A5}" type="presParOf" srcId="{BC05182D-9673-4948-B69C-90B684954C63}" destId="{A69A9991-878D-41B1-BD05-B2D4A537F481}" srcOrd="7" destOrd="0" presId="urn:microsoft.com/office/officeart/2009/3/layout/SpiralPicture"/>
    <dgm:cxn modelId="{05257C5C-0B7E-4E5E-BD53-1F22E527E025}" type="presParOf" srcId="{232A6D3A-42D2-40AA-BC48-1281256F3FC5}" destId="{C63EF571-053F-4A14-A0E9-22DFCF270E76}" srcOrd="1" destOrd="0" presId="urn:microsoft.com/office/officeart/2009/3/layout/SpiralPicture"/>
    <dgm:cxn modelId="{5828F73D-CD4E-49AD-AE07-FB119B34289A}" type="presParOf" srcId="{C63EF571-053F-4A14-A0E9-22DFCF270E76}" destId="{73589C37-4470-4151-90D4-BAB7312EFD34}" srcOrd="0" destOrd="0" presId="urn:microsoft.com/office/officeart/2009/3/layout/SpiralPicture"/>
    <dgm:cxn modelId="{2B981C25-8E30-45C2-B6B2-75259918112E}" type="presParOf" srcId="{73589C37-4470-4151-90D4-BAB7312EFD34}" destId="{C46F0579-AE1F-4AF1-A706-C7814E189FD9}" srcOrd="0" destOrd="0" presId="urn:microsoft.com/office/officeart/2009/3/layout/SpiralPicture"/>
    <dgm:cxn modelId="{D84E5928-D8D6-4CDD-BD4C-3BB4C32F26DE}" type="presParOf" srcId="{C63EF571-053F-4A14-A0E9-22DFCF270E76}" destId="{8138293F-EADF-400E-A48F-4A5583B74C26}" srcOrd="1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4616-DF25-4FBA-A0B4-AF54CE57A2BF}">
      <dsp:nvSpPr>
        <dsp:cNvPr id="0" name=""/>
        <dsp:cNvSpPr/>
      </dsp:nvSpPr>
      <dsp:spPr>
        <a:xfrm>
          <a:off x="0" y="0"/>
          <a:ext cx="3387833" cy="33878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849D2-A252-4CB8-8677-3A10263EB78F}">
      <dsp:nvSpPr>
        <dsp:cNvPr id="0" name=""/>
        <dsp:cNvSpPr/>
      </dsp:nvSpPr>
      <dsp:spPr>
        <a:xfrm>
          <a:off x="3644165" y="3271263"/>
          <a:ext cx="58285" cy="58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11E4D-9449-4EFB-BC31-532C8C397955}">
      <dsp:nvSpPr>
        <dsp:cNvPr id="0" name=""/>
        <dsp:cNvSpPr/>
      </dsp:nvSpPr>
      <dsp:spPr>
        <a:xfrm>
          <a:off x="3852423" y="0"/>
          <a:ext cx="2059802" cy="20598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BF0B2-3694-41E5-9B63-882E5828452F}">
      <dsp:nvSpPr>
        <dsp:cNvPr id="0" name=""/>
        <dsp:cNvSpPr/>
      </dsp:nvSpPr>
      <dsp:spPr>
        <a:xfrm>
          <a:off x="4634906" y="2130947"/>
          <a:ext cx="1256886" cy="1256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E6254-6AB3-4E4D-BBE6-6EFC9DEC07B6}">
      <dsp:nvSpPr>
        <dsp:cNvPr id="0" name=""/>
        <dsp:cNvSpPr/>
      </dsp:nvSpPr>
      <dsp:spPr>
        <a:xfrm>
          <a:off x="3831990" y="2656061"/>
          <a:ext cx="731772" cy="73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9991-878D-41B1-BD05-B2D4A537F481}">
      <dsp:nvSpPr>
        <dsp:cNvPr id="0" name=""/>
        <dsp:cNvSpPr/>
      </dsp:nvSpPr>
      <dsp:spPr>
        <a:xfrm>
          <a:off x="3836073" y="2138562"/>
          <a:ext cx="731772" cy="4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F0579-AE1F-4AF1-A706-C7814E189FD9}">
      <dsp:nvSpPr>
        <dsp:cNvPr id="0" name=""/>
        <dsp:cNvSpPr/>
      </dsp:nvSpPr>
      <dsp:spPr>
        <a:xfrm>
          <a:off x="4939132" y="3486190"/>
          <a:ext cx="58285" cy="58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8293F-EADF-400E-A48F-4A5583B74C26}">
      <dsp:nvSpPr>
        <dsp:cNvPr id="0" name=""/>
        <dsp:cNvSpPr/>
      </dsp:nvSpPr>
      <dsp:spPr>
        <a:xfrm>
          <a:off x="3972091" y="3387833"/>
          <a:ext cx="894375" cy="254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/>
            <a:t>Scholer</a:t>
          </a:r>
          <a:endParaRPr lang="fr-FR" sz="1500" kern="1200" dirty="0"/>
        </a:p>
      </dsp:txBody>
      <dsp:txXfrm>
        <a:off x="3972091" y="3387833"/>
        <a:ext cx="894375" cy="25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7009-3A88-476C-9F9F-AD7E8F3740C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54D3C-4F46-41D4-8493-35C6C8CCE2B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Scholer Industriel</a:t>
            </a:r>
          </a:p>
          <a:p>
            <a:r>
              <a:rPr lang="en-US" dirty="0" smtClean="0"/>
              <a:t>Christian Coupal DG</a:t>
            </a:r>
          </a:p>
          <a:p>
            <a:r>
              <a:rPr lang="en-US" dirty="0" err="1" smtClean="0"/>
              <a:t>Fondé</a:t>
            </a:r>
            <a:r>
              <a:rPr lang="en-US" dirty="0" smtClean="0"/>
              <a:t> 1999</a:t>
            </a:r>
          </a:p>
          <a:p>
            <a:r>
              <a:rPr lang="en-US" dirty="0" err="1" smtClean="0"/>
              <a:t>Région</a:t>
            </a:r>
            <a:r>
              <a:rPr lang="en-US" dirty="0" smtClean="0"/>
              <a:t> </a:t>
            </a:r>
            <a:r>
              <a:rPr lang="en-US" dirty="0" err="1" smtClean="0"/>
              <a:t>Sherbrooke</a:t>
            </a:r>
            <a:endParaRPr lang="en-US" dirty="0" smtClean="0"/>
          </a:p>
          <a:p>
            <a:r>
              <a:rPr lang="en-US" dirty="0" smtClean="0"/>
              <a:t>Atelier </a:t>
            </a:r>
            <a:r>
              <a:rPr lang="en-US" dirty="0" err="1" smtClean="0"/>
              <a:t>d’usinage</a:t>
            </a:r>
            <a:endParaRPr lang="en-US" dirty="0" smtClean="0"/>
          </a:p>
          <a:p>
            <a:r>
              <a:rPr lang="en-US" dirty="0"/>
              <a:t>30 machines</a:t>
            </a:r>
          </a:p>
          <a:p>
            <a:r>
              <a:rPr lang="en-US" dirty="0"/>
              <a:t>14 </a:t>
            </a:r>
            <a:r>
              <a:rPr lang="en-US" dirty="0" err="1" smtClean="0"/>
              <a:t>automatiques</a:t>
            </a:r>
            <a:endParaRPr lang="en-US" dirty="0"/>
          </a:p>
          <a:p>
            <a:r>
              <a:rPr lang="en-US" dirty="0" smtClean="0"/>
              <a:t>28 </a:t>
            </a:r>
            <a:r>
              <a:rPr lang="en-US" dirty="0" err="1" smtClean="0"/>
              <a:t>employés</a:t>
            </a:r>
            <a:endParaRPr lang="en-US" dirty="0" smtClean="0"/>
          </a:p>
          <a:p>
            <a:r>
              <a:rPr lang="en-US" dirty="0" smtClean="0"/>
              <a:t>3 robots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les </a:t>
            </a:r>
            <a:r>
              <a:rPr lang="en-US" dirty="0" err="1"/>
              <a:t>spécialistes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Ne </a:t>
            </a:r>
            <a:r>
              <a:rPr lang="en-US" dirty="0" err="1"/>
              <a:t>jamais</a:t>
            </a:r>
            <a:r>
              <a:rPr lang="en-US" dirty="0"/>
              <a:t> se </a:t>
            </a:r>
            <a:r>
              <a:rPr lang="en-US" dirty="0" err="1"/>
              <a:t>fier</a:t>
            </a:r>
            <a:r>
              <a:rPr lang="en-US" dirty="0"/>
              <a:t> aux </a:t>
            </a:r>
            <a:r>
              <a:rPr lang="en-US" dirty="0" err="1"/>
              <a:t>vendeurs</a:t>
            </a:r>
            <a:endParaRPr lang="en-US" dirty="0"/>
          </a:p>
          <a:p>
            <a:endParaRPr lang="en-US" dirty="0"/>
          </a:p>
          <a:p>
            <a:r>
              <a:rPr lang="en-US" dirty="0"/>
              <a:t>Attention de ne pas payer de formation aux consultants</a:t>
            </a:r>
          </a:p>
          <a:p>
            <a:endParaRPr lang="en-US" dirty="0"/>
          </a:p>
          <a:p>
            <a:r>
              <a:rPr lang="en-US" dirty="0" err="1"/>
              <a:t>Développez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expertise et </a:t>
            </a:r>
            <a:r>
              <a:rPr lang="en-US" dirty="0" err="1"/>
              <a:t>gardez</a:t>
            </a:r>
            <a:r>
              <a:rPr lang="en-US" dirty="0"/>
              <a:t>-la à </a:t>
            </a:r>
            <a:r>
              <a:rPr lang="en-US" dirty="0" err="1"/>
              <a:t>l’interne</a:t>
            </a:r>
            <a:endParaRPr lang="en-US" dirty="0"/>
          </a:p>
          <a:p>
            <a:endParaRPr lang="en-US" dirty="0"/>
          </a:p>
          <a:p>
            <a:r>
              <a:rPr lang="en-US" dirty="0"/>
              <a:t>Histoire sur </a:t>
            </a:r>
            <a:r>
              <a:rPr lang="en-US" dirty="0" err="1"/>
              <a:t>focas</a:t>
            </a:r>
            <a:endParaRPr lang="en-US" dirty="0"/>
          </a:p>
          <a:p>
            <a:endParaRPr lang="en-US" dirty="0"/>
          </a:p>
          <a:p>
            <a:r>
              <a:rPr lang="en-US" dirty="0"/>
              <a:t>Ennui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monde </a:t>
            </a:r>
            <a:r>
              <a:rPr lang="en-US" dirty="0" err="1"/>
              <a:t>c’est</a:t>
            </a:r>
            <a:r>
              <a:rPr lang="en-US" dirty="0"/>
              <a:t> que les gens </a:t>
            </a:r>
            <a:r>
              <a:rPr lang="en-US" dirty="0" err="1"/>
              <a:t>intelligents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remplis</a:t>
            </a:r>
            <a:r>
              <a:rPr lang="en-US" dirty="0"/>
              <a:t> de </a:t>
            </a:r>
            <a:r>
              <a:rPr lang="en-US" dirty="0" err="1"/>
              <a:t>doutes</a:t>
            </a:r>
            <a:r>
              <a:rPr lang="en-US" dirty="0"/>
              <a:t> et que les </a:t>
            </a:r>
            <a:r>
              <a:rPr lang="en-US" dirty="0" err="1"/>
              <a:t>imbéciles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sûrs</a:t>
            </a:r>
            <a:r>
              <a:rPr lang="en-US" dirty="0"/>
              <a:t> </a:t>
            </a:r>
            <a:r>
              <a:rPr lang="en-US" dirty="0" err="1"/>
              <a:t>d’eux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0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Employés</a:t>
            </a:r>
            <a:r>
              <a:rPr lang="en-US" dirty="0"/>
              <a:t> </a:t>
            </a:r>
            <a:r>
              <a:rPr lang="en-US" dirty="0" err="1"/>
              <a:t>motivés</a:t>
            </a:r>
            <a:endParaRPr lang="en-US" dirty="0"/>
          </a:p>
          <a:p>
            <a:r>
              <a:rPr lang="en-US" dirty="0" err="1"/>
              <a:t>Intérêt</a:t>
            </a:r>
            <a:r>
              <a:rPr lang="en-US" dirty="0"/>
              <a:t> </a:t>
            </a:r>
            <a:r>
              <a:rPr lang="en-US" dirty="0" err="1"/>
              <a:t>revigoré</a:t>
            </a:r>
            <a:endParaRPr lang="en-US" dirty="0"/>
          </a:p>
          <a:p>
            <a:r>
              <a:rPr lang="en-US" dirty="0" err="1"/>
              <a:t>Employé</a:t>
            </a:r>
            <a:r>
              <a:rPr lang="en-US" dirty="0"/>
              <a:t> plus </a:t>
            </a:r>
            <a:r>
              <a:rPr lang="en-US" dirty="0" err="1"/>
              <a:t>conciencieux</a:t>
            </a:r>
            <a:endParaRPr lang="en-US" dirty="0"/>
          </a:p>
          <a:p>
            <a:r>
              <a:rPr lang="en-US" dirty="0" err="1"/>
              <a:t>Employé</a:t>
            </a:r>
            <a:r>
              <a:rPr lang="en-US" dirty="0"/>
              <a:t> </a:t>
            </a:r>
            <a:r>
              <a:rPr lang="en-US" dirty="0" err="1"/>
              <a:t>fier</a:t>
            </a:r>
            <a:endParaRPr lang="en-US" dirty="0"/>
          </a:p>
          <a:p>
            <a:r>
              <a:rPr lang="en-US" dirty="0"/>
              <a:t>Talent </a:t>
            </a:r>
            <a:r>
              <a:rPr lang="en-US" dirty="0" err="1"/>
              <a:t>cachés</a:t>
            </a:r>
            <a:r>
              <a:rPr lang="en-US" dirty="0"/>
              <a:t> </a:t>
            </a:r>
            <a:r>
              <a:rPr lang="en-US" dirty="0" err="1"/>
              <a:t>révélés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4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Révisé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modèles</a:t>
            </a:r>
            <a:r>
              <a:rPr lang="en-US" dirty="0"/>
              <a:t> </a:t>
            </a:r>
            <a:r>
              <a:rPr lang="en-US" dirty="0" err="1"/>
              <a:t>d’affaire</a:t>
            </a:r>
            <a:endParaRPr lang="en-US" dirty="0"/>
          </a:p>
          <a:p>
            <a:r>
              <a:rPr lang="en-US" dirty="0" err="1"/>
              <a:t>Être</a:t>
            </a:r>
            <a:r>
              <a:rPr lang="en-US" dirty="0"/>
              <a:t> certain que la fabrication fait </a:t>
            </a:r>
            <a:r>
              <a:rPr lang="en-US" dirty="0" err="1"/>
              <a:t>parti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core business</a:t>
            </a:r>
          </a:p>
          <a:p>
            <a:r>
              <a:rPr lang="en-US" dirty="0" err="1"/>
              <a:t>Automatisation</a:t>
            </a:r>
            <a:r>
              <a:rPr lang="en-US" dirty="0"/>
              <a:t> = vampire de </a:t>
            </a:r>
            <a:r>
              <a:rPr lang="en-US" dirty="0" err="1"/>
              <a:t>ressources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 la </a:t>
            </a:r>
            <a:r>
              <a:rPr lang="en-US" dirty="0" err="1"/>
              <a:t>réponse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oui</a:t>
            </a:r>
            <a:r>
              <a:rPr lang="en-US" dirty="0"/>
              <a:t>, </a:t>
            </a:r>
            <a:r>
              <a:rPr lang="en-US" dirty="0" err="1"/>
              <a:t>foncez</a:t>
            </a:r>
            <a:r>
              <a:rPr lang="en-US" dirty="0"/>
              <a:t> </a:t>
            </a:r>
            <a:r>
              <a:rPr lang="en-US" dirty="0" err="1"/>
              <a:t>têtes</a:t>
            </a:r>
            <a:r>
              <a:rPr lang="en-US" dirty="0"/>
              <a:t> </a:t>
            </a:r>
            <a:r>
              <a:rPr lang="en-US" dirty="0" err="1"/>
              <a:t>baissées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Stratégie</a:t>
            </a:r>
            <a:endParaRPr lang="en-US" dirty="0"/>
          </a:p>
          <a:p>
            <a:r>
              <a:rPr lang="en-US" dirty="0"/>
              <a:t>Implication de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 smtClean="0"/>
              <a:t>départements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tout les </a:t>
            </a:r>
            <a:r>
              <a:rPr lang="en-US" dirty="0" err="1" smtClean="0"/>
              <a:t>sens</a:t>
            </a:r>
            <a:endParaRPr lang="en-US" dirty="0"/>
          </a:p>
          <a:p>
            <a:r>
              <a:rPr lang="en-US" dirty="0" err="1"/>
              <a:t>Répercution</a:t>
            </a:r>
            <a:r>
              <a:rPr lang="en-US" dirty="0"/>
              <a:t> à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niveaux</a:t>
            </a:r>
            <a:r>
              <a:rPr lang="en-US" dirty="0"/>
              <a:t> change les </a:t>
            </a:r>
            <a:r>
              <a:rPr lang="en-US" dirty="0" err="1"/>
              <a:t>emplois</a:t>
            </a:r>
            <a:endParaRPr lang="en-US" dirty="0"/>
          </a:p>
          <a:p>
            <a:r>
              <a:rPr lang="en-US" dirty="0" err="1"/>
              <a:t>Investissements</a:t>
            </a:r>
            <a:r>
              <a:rPr lang="en-US" dirty="0"/>
              <a:t> à </a:t>
            </a:r>
            <a:r>
              <a:rPr lang="en-US" dirty="0" err="1"/>
              <a:t>l’entrée</a:t>
            </a:r>
            <a:r>
              <a:rPr lang="en-US" dirty="0"/>
              <a:t> et à la sortie</a:t>
            </a:r>
          </a:p>
          <a:p>
            <a:r>
              <a:rPr lang="en-US" dirty="0" err="1"/>
              <a:t>Soyez</a:t>
            </a:r>
            <a:r>
              <a:rPr lang="en-US" dirty="0"/>
              <a:t> </a:t>
            </a:r>
            <a:r>
              <a:rPr lang="en-US" dirty="0" err="1"/>
              <a:t>prêts</a:t>
            </a:r>
            <a:r>
              <a:rPr lang="en-US" dirty="0"/>
              <a:t> à </a:t>
            </a:r>
            <a:r>
              <a:rPr lang="en-US" dirty="0" err="1"/>
              <a:t>être</a:t>
            </a:r>
            <a:r>
              <a:rPr lang="en-US" dirty="0"/>
              <a:t> all in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Ventes</a:t>
            </a:r>
            <a:r>
              <a:rPr lang="en-US" dirty="0" smtClean="0"/>
              <a:t> +60% </a:t>
            </a:r>
            <a:r>
              <a:rPr lang="en-US" dirty="0" err="1" smtClean="0"/>
              <a:t>depuis</a:t>
            </a:r>
            <a:r>
              <a:rPr lang="en-US" dirty="0" smtClean="0"/>
              <a:t> 2014</a:t>
            </a:r>
          </a:p>
          <a:p>
            <a:endParaRPr lang="en-US" dirty="0"/>
          </a:p>
          <a:p>
            <a:r>
              <a:rPr lang="en-US" dirty="0" smtClean="0"/>
              <a:t>37% main d’oeuvre 2014</a:t>
            </a:r>
          </a:p>
          <a:p>
            <a:r>
              <a:rPr lang="en-US" dirty="0" smtClean="0"/>
              <a:t>32% main d’oeuvre 2017</a:t>
            </a:r>
          </a:p>
          <a:p>
            <a:r>
              <a:rPr lang="en-US" dirty="0" smtClean="0"/>
              <a:t>2017 pas bonne </a:t>
            </a:r>
            <a:r>
              <a:rPr lang="en-US" dirty="0" err="1" smtClean="0"/>
              <a:t>année</a:t>
            </a:r>
            <a:r>
              <a:rPr lang="en-US" dirty="0" smtClean="0"/>
              <a:t> de </a:t>
            </a:r>
            <a:r>
              <a:rPr lang="en-US" dirty="0" err="1" smtClean="0"/>
              <a:t>référence</a:t>
            </a:r>
            <a:r>
              <a:rPr lang="en-US" dirty="0" smtClean="0"/>
              <a:t> à cause de </a:t>
            </a:r>
            <a:r>
              <a:rPr lang="en-US" dirty="0" err="1" smtClean="0"/>
              <a:t>l’arrivée</a:t>
            </a:r>
            <a:r>
              <a:rPr lang="en-US" dirty="0" smtClean="0"/>
              <a:t> de la nouvelle machine</a:t>
            </a:r>
          </a:p>
          <a:p>
            <a:r>
              <a:rPr lang="en-US" dirty="0" smtClean="0"/>
              <a:t>27% main d’oeuvre </a:t>
            </a:r>
            <a:r>
              <a:rPr lang="en-US" dirty="0" err="1" smtClean="0"/>
              <a:t>projetée</a:t>
            </a:r>
            <a:r>
              <a:rPr lang="en-US" dirty="0" smtClean="0"/>
              <a:t> 2018</a:t>
            </a:r>
          </a:p>
          <a:p>
            <a:endParaRPr lang="en-US" dirty="0"/>
          </a:p>
          <a:p>
            <a:r>
              <a:rPr lang="en-US" dirty="0" smtClean="0"/>
              <a:t>Tête </a:t>
            </a:r>
            <a:r>
              <a:rPr lang="en-US" dirty="0" err="1" smtClean="0"/>
              <a:t>tournée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l’avenir</a:t>
            </a:r>
            <a:endParaRPr lang="en-US" dirty="0" smtClean="0"/>
          </a:p>
          <a:p>
            <a:r>
              <a:rPr lang="en-US" dirty="0" smtClean="0"/>
              <a:t>Intelligence </a:t>
            </a:r>
            <a:r>
              <a:rPr lang="en-US" dirty="0" err="1" smtClean="0"/>
              <a:t>artificielle</a:t>
            </a:r>
            <a:endParaRPr lang="en-US" dirty="0" smtClean="0"/>
          </a:p>
          <a:p>
            <a:r>
              <a:rPr lang="en-US" dirty="0" err="1" smtClean="0"/>
              <a:t>Rassure</a:t>
            </a:r>
            <a:r>
              <a:rPr lang="en-US" dirty="0" smtClean="0"/>
              <a:t> </a:t>
            </a:r>
            <a:r>
              <a:rPr lang="en-US" dirty="0" err="1" smtClean="0"/>
              <a:t>président</a:t>
            </a:r>
            <a:r>
              <a:rPr lang="en-US" dirty="0" smtClean="0"/>
              <a:t> </a:t>
            </a:r>
            <a:r>
              <a:rPr lang="en-US" dirty="0" err="1" smtClean="0"/>
              <a:t>d’investissement</a:t>
            </a:r>
            <a:r>
              <a:rPr lang="en-US" dirty="0" smtClean="0"/>
              <a:t> </a:t>
            </a:r>
            <a:r>
              <a:rPr lang="en-US" dirty="0" err="1" smtClean="0"/>
              <a:t>québec</a:t>
            </a:r>
            <a:r>
              <a:rPr lang="en-US" dirty="0" smtClean="0"/>
              <a:t> Acquisition 1 ere </a:t>
            </a:r>
            <a:r>
              <a:rPr lang="en-US" dirty="0" err="1" smtClean="0"/>
              <a:t>imprimante</a:t>
            </a:r>
            <a:r>
              <a:rPr lang="en-US" dirty="0" smtClean="0"/>
              <a:t> 3D</a:t>
            </a:r>
          </a:p>
          <a:p>
            <a:endParaRPr lang="en-US" dirty="0"/>
          </a:p>
          <a:p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n-US" dirty="0" smtClean="0"/>
              <a:t> </a:t>
            </a:r>
            <a:r>
              <a:rPr lang="en-US" dirty="0" err="1" smtClean="0"/>
              <a:t>innové</a:t>
            </a:r>
            <a:endParaRPr lang="en-US" dirty="0" smtClean="0"/>
          </a:p>
          <a:p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n-US" dirty="0" smtClean="0"/>
              <a:t> </a:t>
            </a:r>
            <a:r>
              <a:rPr lang="en-US" dirty="0" err="1" smtClean="0"/>
              <a:t>adapté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processus</a:t>
            </a:r>
            <a:endParaRPr lang="en-US" dirty="0" smtClean="0"/>
          </a:p>
          <a:p>
            <a:r>
              <a:rPr lang="en-US" dirty="0" smtClean="0"/>
              <a:t>Nous </a:t>
            </a:r>
            <a:r>
              <a:rPr lang="en-US" dirty="0" err="1" smtClean="0"/>
              <a:t>sommes</a:t>
            </a:r>
            <a:r>
              <a:rPr lang="en-US" dirty="0" smtClean="0"/>
              <a:t> </a:t>
            </a:r>
            <a:r>
              <a:rPr lang="en-US" dirty="0" err="1" smtClean="0"/>
              <a:t>prêts</a:t>
            </a:r>
            <a:r>
              <a:rPr lang="en-US" dirty="0" smtClean="0"/>
              <a:t> à </a:t>
            </a:r>
            <a:r>
              <a:rPr lang="en-US" dirty="0" err="1" smtClean="0"/>
              <a:t>vous</a:t>
            </a:r>
            <a:r>
              <a:rPr lang="en-US" dirty="0" smtClean="0"/>
              <a:t> aider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1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Flexibilité</a:t>
            </a:r>
            <a:r>
              <a:rPr lang="en-US" dirty="0"/>
              <a:t> client et </a:t>
            </a:r>
            <a:r>
              <a:rPr lang="en-US" dirty="0" err="1"/>
              <a:t>employés</a:t>
            </a:r>
            <a:endParaRPr lang="en-US" dirty="0"/>
          </a:p>
          <a:p>
            <a:r>
              <a:rPr lang="en-US" dirty="0"/>
              <a:t>Innovation des </a:t>
            </a:r>
            <a:r>
              <a:rPr lang="en-US" dirty="0" err="1"/>
              <a:t>procédés</a:t>
            </a:r>
            <a:r>
              <a:rPr lang="en-US" dirty="0"/>
              <a:t> et des </a:t>
            </a:r>
            <a:r>
              <a:rPr lang="en-US" dirty="0" err="1"/>
              <a:t>processus</a:t>
            </a:r>
            <a:endParaRPr lang="en-US" dirty="0"/>
          </a:p>
          <a:p>
            <a:r>
              <a:rPr lang="en-US" dirty="0" err="1"/>
              <a:t>Compétences</a:t>
            </a:r>
            <a:r>
              <a:rPr lang="en-US" dirty="0"/>
              <a:t> = </a:t>
            </a:r>
            <a:r>
              <a:rPr lang="en-US" dirty="0" err="1"/>
              <a:t>amélioration</a:t>
            </a:r>
            <a:r>
              <a:rPr lang="en-US" dirty="0"/>
              <a:t> du </a:t>
            </a:r>
            <a:r>
              <a:rPr lang="en-US" dirty="0" err="1"/>
              <a:t>bonheur</a:t>
            </a:r>
            <a:endParaRPr lang="en-US" dirty="0"/>
          </a:p>
          <a:p>
            <a:r>
              <a:rPr lang="en-US" dirty="0" err="1"/>
              <a:t>Fierté</a:t>
            </a:r>
            <a:r>
              <a:rPr lang="en-US" dirty="0"/>
              <a:t> = </a:t>
            </a:r>
            <a:r>
              <a:rPr lang="en-US" dirty="0" err="1"/>
              <a:t>rétention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rareté</a:t>
            </a:r>
            <a:r>
              <a:rPr lang="en-US" dirty="0" smtClean="0"/>
              <a:t> main d’oeuvre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rareté</a:t>
            </a:r>
            <a:r>
              <a:rPr lang="en-US" dirty="0" smtClean="0"/>
              <a:t> de temps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rareté</a:t>
            </a:r>
            <a:r>
              <a:rPr lang="en-US" dirty="0"/>
              <a:t> </a:t>
            </a:r>
            <a:r>
              <a:rPr lang="en-US" dirty="0" err="1" smtClean="0"/>
              <a:t>d’argent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Automatisation</a:t>
            </a:r>
            <a:r>
              <a:rPr lang="en-US" dirty="0" smtClean="0"/>
              <a:t> </a:t>
            </a:r>
            <a:r>
              <a:rPr lang="en-US" dirty="0" err="1" smtClean="0"/>
              <a:t>adaptée</a:t>
            </a:r>
            <a:r>
              <a:rPr lang="en-US" dirty="0" smtClean="0"/>
              <a:t> aux </a:t>
            </a:r>
            <a:r>
              <a:rPr lang="en-US" dirty="0" err="1" smtClean="0"/>
              <a:t>gros</a:t>
            </a:r>
            <a:r>
              <a:rPr lang="en-US" dirty="0" smtClean="0"/>
              <a:t> volumes</a:t>
            </a:r>
          </a:p>
          <a:p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incertaine</a:t>
            </a:r>
            <a:endParaRPr lang="en-US" dirty="0" smtClean="0"/>
          </a:p>
          <a:p>
            <a:r>
              <a:rPr lang="en-US" dirty="0" err="1" smtClean="0"/>
              <a:t>Procédé</a:t>
            </a:r>
            <a:r>
              <a:rPr lang="en-US" dirty="0" smtClean="0"/>
              <a:t> instable</a:t>
            </a:r>
          </a:p>
          <a:p>
            <a:r>
              <a:rPr lang="en-US" dirty="0" err="1" smtClean="0"/>
              <a:t>Nécessité</a:t>
            </a:r>
            <a:r>
              <a:rPr lang="en-US" dirty="0" smtClean="0"/>
              <a:t> de </a:t>
            </a:r>
            <a:r>
              <a:rPr lang="en-US" dirty="0" err="1" smtClean="0"/>
              <a:t>systèmes</a:t>
            </a:r>
            <a:r>
              <a:rPr lang="en-US" dirty="0" smtClean="0"/>
              <a:t> complexes</a:t>
            </a:r>
          </a:p>
          <a:p>
            <a:r>
              <a:rPr lang="en-US" dirty="0" err="1" smtClean="0"/>
              <a:t>Recherche</a:t>
            </a:r>
            <a:r>
              <a:rPr lang="en-US" dirty="0" smtClean="0"/>
              <a:t> de la </a:t>
            </a:r>
            <a:r>
              <a:rPr lang="en-US" dirty="0" err="1" smtClean="0"/>
              <a:t>vitesse</a:t>
            </a:r>
            <a:r>
              <a:rPr lang="en-US" dirty="0" smtClean="0"/>
              <a:t> pure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4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696" y="4574992"/>
            <a:ext cx="5486400" cy="4183380"/>
          </a:xfrm>
        </p:spPr>
        <p:txBody>
          <a:bodyPr/>
          <a:lstStyle/>
          <a:p>
            <a:r>
              <a:rPr lang="en-US" dirty="0" smtClean="0"/>
              <a:t>Adapter la </a:t>
            </a:r>
            <a:r>
              <a:rPr lang="en-US" dirty="0" err="1" smtClean="0"/>
              <a:t>robotisation</a:t>
            </a:r>
            <a:r>
              <a:rPr lang="en-US" dirty="0" smtClean="0"/>
              <a:t> aux </a:t>
            </a:r>
            <a:r>
              <a:rPr lang="en-US" dirty="0" err="1" smtClean="0"/>
              <a:t>faibles</a:t>
            </a:r>
            <a:r>
              <a:rPr lang="en-US" dirty="0" smtClean="0"/>
              <a:t> et </a:t>
            </a:r>
            <a:r>
              <a:rPr lang="en-US" dirty="0" err="1" smtClean="0"/>
              <a:t>moyens</a:t>
            </a:r>
            <a:r>
              <a:rPr lang="en-US" dirty="0" smtClean="0"/>
              <a:t> </a:t>
            </a:r>
            <a:r>
              <a:rPr lang="en-US" dirty="0" smtClean="0"/>
              <a:t>volumes</a:t>
            </a:r>
          </a:p>
          <a:p>
            <a:r>
              <a:rPr lang="en-US" dirty="0" err="1" smtClean="0"/>
              <a:t>Stabiliser</a:t>
            </a:r>
            <a:r>
              <a:rPr lang="en-US" dirty="0" smtClean="0"/>
              <a:t> les </a:t>
            </a:r>
            <a:r>
              <a:rPr lang="en-US" dirty="0" err="1" smtClean="0"/>
              <a:t>procédés</a:t>
            </a:r>
            <a:endParaRPr lang="en-US" dirty="0" smtClean="0"/>
          </a:p>
          <a:p>
            <a:r>
              <a:rPr lang="en-US" dirty="0" smtClean="0"/>
              <a:t>Assurer la </a:t>
            </a:r>
            <a:r>
              <a:rPr lang="en-US" dirty="0" err="1" smtClean="0"/>
              <a:t>qualité</a:t>
            </a:r>
            <a:endParaRPr lang="en-US" dirty="0" smtClean="0"/>
          </a:p>
          <a:p>
            <a:r>
              <a:rPr lang="en-US" dirty="0" err="1" smtClean="0"/>
              <a:t>Vaincre</a:t>
            </a:r>
            <a:r>
              <a:rPr lang="en-US" dirty="0" smtClean="0"/>
              <a:t> la résistance au </a:t>
            </a:r>
            <a:r>
              <a:rPr lang="en-US" dirty="0" err="1" smtClean="0"/>
              <a:t>changement</a:t>
            </a:r>
            <a:r>
              <a:rPr lang="en-US" dirty="0" smtClean="0"/>
              <a:t> des </a:t>
            </a:r>
            <a:r>
              <a:rPr lang="en-US" dirty="0" err="1" smtClean="0"/>
              <a:t>employés</a:t>
            </a:r>
            <a:endParaRPr lang="en-US" dirty="0" smtClean="0"/>
          </a:p>
          <a:p>
            <a:r>
              <a:rPr lang="en-US" dirty="0" smtClean="0"/>
              <a:t>Changer la culture pour esprit </a:t>
            </a:r>
            <a:r>
              <a:rPr lang="en-US" dirty="0" err="1" smtClean="0"/>
              <a:t>d’équipe</a:t>
            </a:r>
            <a:endParaRPr lang="en-US" dirty="0" smtClean="0"/>
          </a:p>
          <a:p>
            <a:r>
              <a:rPr lang="en-US" dirty="0" smtClean="0"/>
              <a:t>Assurer la </a:t>
            </a:r>
            <a:r>
              <a:rPr lang="en-US" dirty="0" err="1" smtClean="0"/>
              <a:t>possibilité</a:t>
            </a:r>
            <a:r>
              <a:rPr lang="en-US" dirty="0" smtClean="0"/>
              <a:t> </a:t>
            </a:r>
            <a:r>
              <a:rPr lang="en-US" dirty="0" err="1" smtClean="0"/>
              <a:t>d’évolution</a:t>
            </a:r>
            <a:r>
              <a:rPr lang="en-US" dirty="0" smtClean="0"/>
              <a:t> du </a:t>
            </a:r>
            <a:r>
              <a:rPr lang="en-US" dirty="0" err="1" smtClean="0"/>
              <a:t>système</a:t>
            </a:r>
            <a:endParaRPr lang="en-US" dirty="0" smtClean="0"/>
          </a:p>
          <a:p>
            <a:r>
              <a:rPr lang="en-US" dirty="0" smtClean="0"/>
              <a:t>Respect des budgets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6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Tracteur</a:t>
            </a:r>
            <a:r>
              <a:rPr lang="en-US" dirty="0" smtClean="0"/>
              <a:t> au lieu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1</a:t>
            </a:r>
          </a:p>
          <a:p>
            <a:r>
              <a:rPr lang="en-US" dirty="0" err="1" smtClean="0"/>
              <a:t>Mettre</a:t>
            </a:r>
            <a:r>
              <a:rPr lang="en-US" dirty="0" smtClean="0"/>
              <a:t> les robots au travail</a:t>
            </a:r>
          </a:p>
          <a:p>
            <a:r>
              <a:rPr lang="en-US" dirty="0" smtClean="0"/>
              <a:t>Implication des </a:t>
            </a:r>
            <a:r>
              <a:rPr lang="en-US" dirty="0" err="1" smtClean="0"/>
              <a:t>méthodes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projet</a:t>
            </a:r>
            <a:r>
              <a:rPr lang="en-US" dirty="0"/>
              <a:t>, </a:t>
            </a:r>
            <a:r>
              <a:rPr lang="en-US" dirty="0" err="1"/>
              <a:t>projet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équipe</a:t>
            </a:r>
            <a:endParaRPr lang="en-US" dirty="0"/>
          </a:p>
          <a:p>
            <a:r>
              <a:rPr lang="en-US" dirty="0"/>
              <a:t>Machine </a:t>
            </a:r>
            <a:r>
              <a:rPr lang="en-US" dirty="0" err="1"/>
              <a:t>choisie</a:t>
            </a:r>
            <a:r>
              <a:rPr lang="en-US" dirty="0"/>
              <a:t> </a:t>
            </a:r>
            <a:r>
              <a:rPr lang="en-US" dirty="0" err="1"/>
              <a:t>n’était</a:t>
            </a:r>
            <a:r>
              <a:rPr lang="en-US" dirty="0"/>
              <a:t> pas mon </a:t>
            </a:r>
            <a:r>
              <a:rPr lang="en-US" dirty="0" err="1"/>
              <a:t>choix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Cycle </a:t>
            </a:r>
            <a:r>
              <a:rPr lang="en-US" dirty="0" err="1"/>
              <a:t>entreprise</a:t>
            </a:r>
            <a:r>
              <a:rPr lang="en-US" dirty="0"/>
              <a:t> </a:t>
            </a:r>
            <a:r>
              <a:rPr lang="en-US" dirty="0" err="1"/>
              <a:t>traditionnelle</a:t>
            </a:r>
            <a:endParaRPr lang="en-US" dirty="0"/>
          </a:p>
          <a:p>
            <a:endParaRPr lang="en-US" dirty="0"/>
          </a:p>
          <a:p>
            <a:r>
              <a:rPr lang="en-US" dirty="0"/>
              <a:t>Cycle </a:t>
            </a:r>
            <a:r>
              <a:rPr lang="en-US" dirty="0" err="1"/>
              <a:t>automatisée</a:t>
            </a:r>
            <a:endParaRPr lang="en-US" dirty="0"/>
          </a:p>
          <a:p>
            <a:r>
              <a:rPr lang="en-US" dirty="0" err="1"/>
              <a:t>Perte</a:t>
            </a:r>
            <a:r>
              <a:rPr lang="en-US" dirty="0"/>
              <a:t> </a:t>
            </a:r>
            <a:r>
              <a:rPr lang="en-US" dirty="0" err="1"/>
              <a:t>productivité</a:t>
            </a:r>
            <a:endParaRPr lang="en-US" dirty="0"/>
          </a:p>
          <a:p>
            <a:r>
              <a:rPr lang="en-US" dirty="0" err="1"/>
              <a:t>Démarrage</a:t>
            </a:r>
            <a:r>
              <a:rPr lang="en-US" dirty="0"/>
              <a:t> lent</a:t>
            </a:r>
          </a:p>
          <a:p>
            <a:r>
              <a:rPr lang="en-US" dirty="0" err="1"/>
              <a:t>Accélération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6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Tâches</a:t>
            </a:r>
            <a:r>
              <a:rPr lang="en-US" dirty="0"/>
              <a:t> </a:t>
            </a:r>
            <a:r>
              <a:rPr lang="en-US" dirty="0" err="1"/>
              <a:t>enrichies</a:t>
            </a:r>
            <a:endParaRPr lang="en-US" dirty="0"/>
          </a:p>
          <a:p>
            <a:r>
              <a:rPr lang="en-US" dirty="0" err="1"/>
              <a:t>Rétention</a:t>
            </a:r>
            <a:r>
              <a:rPr lang="en-US" dirty="0"/>
              <a:t> des </a:t>
            </a:r>
            <a:r>
              <a:rPr lang="en-US" dirty="0" err="1"/>
              <a:t>employés</a:t>
            </a:r>
            <a:endParaRPr lang="en-US" dirty="0"/>
          </a:p>
          <a:p>
            <a:r>
              <a:rPr lang="en-US" dirty="0"/>
              <a:t>Augmentation du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d’heures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endParaRPr lang="en-US" dirty="0"/>
          </a:p>
          <a:p>
            <a:r>
              <a:rPr lang="en-US" dirty="0"/>
              <a:t>Stimulation de la </a:t>
            </a:r>
            <a:r>
              <a:rPr lang="en-US" dirty="0" err="1"/>
              <a:t>céativité</a:t>
            </a:r>
            <a:endParaRPr lang="en-US" dirty="0"/>
          </a:p>
          <a:p>
            <a:r>
              <a:rPr lang="en-US" dirty="0" err="1"/>
              <a:t>Moins</a:t>
            </a:r>
            <a:r>
              <a:rPr lang="en-US" dirty="0"/>
              <a:t> de </a:t>
            </a:r>
            <a:r>
              <a:rPr lang="en-US" dirty="0" err="1"/>
              <a:t>tâches</a:t>
            </a:r>
            <a:r>
              <a:rPr lang="en-US" dirty="0"/>
              <a:t> </a:t>
            </a:r>
            <a:r>
              <a:rPr lang="en-US" dirty="0" err="1"/>
              <a:t>répétitives</a:t>
            </a:r>
            <a:endParaRPr lang="en-US" dirty="0"/>
          </a:p>
          <a:p>
            <a:r>
              <a:rPr lang="en-US" dirty="0" err="1"/>
              <a:t>Réplication</a:t>
            </a:r>
            <a:r>
              <a:rPr lang="en-US" dirty="0"/>
              <a:t> des </a:t>
            </a:r>
            <a:r>
              <a:rPr lang="en-US" dirty="0" err="1"/>
              <a:t>bons</a:t>
            </a:r>
            <a:r>
              <a:rPr lang="en-US" dirty="0"/>
              <a:t> coups</a:t>
            </a:r>
          </a:p>
          <a:p>
            <a:r>
              <a:rPr lang="en-US" dirty="0" err="1"/>
              <a:t>Fiereté</a:t>
            </a:r>
            <a:endParaRPr lang="en-US" dirty="0"/>
          </a:p>
          <a:p>
            <a:r>
              <a:rPr lang="en-US" dirty="0" err="1"/>
              <a:t>Flexibilité</a:t>
            </a:r>
            <a:r>
              <a:rPr lang="en-US" dirty="0"/>
              <a:t> des </a:t>
            </a:r>
            <a:r>
              <a:rPr lang="en-US" dirty="0" err="1"/>
              <a:t>horaires</a:t>
            </a:r>
            <a:endParaRPr lang="en-US" dirty="0"/>
          </a:p>
          <a:p>
            <a:r>
              <a:rPr lang="en-US" dirty="0" err="1"/>
              <a:t>Prise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charge des </a:t>
            </a:r>
            <a:r>
              <a:rPr lang="en-US" dirty="0" err="1"/>
              <a:t>employés</a:t>
            </a:r>
            <a:endParaRPr lang="en-US" dirty="0"/>
          </a:p>
          <a:p>
            <a:r>
              <a:rPr lang="en-US" dirty="0" err="1"/>
              <a:t>Réflection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action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4D3C-4F46-41D4-8493-35C6C8CCE2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416930-8511-41D5-AD72-6793F6F69B73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E8DA65-529A-4D49-A8D8-136725EFD03C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26.jpe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microsoft.com/office/2007/relationships/hdphoto" Target="../media/hdphoto9.wdp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5.jpeg"/><Relationship Id="rId7" Type="http://schemas.microsoft.com/office/2007/relationships/hdphoto" Target="../media/hdphoto1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4.wdp"/><Relationship Id="rId5" Type="http://schemas.openxmlformats.org/officeDocument/2006/relationships/image" Target="../media/image39.jpeg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107504" y="3051939"/>
            <a:ext cx="1353231" cy="11419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400" i="1" dirty="0" smtClean="0"/>
              <a:t>1650 </a:t>
            </a:r>
            <a:r>
              <a:rPr lang="fr-CA" sz="1400" i="1" dirty="0"/>
              <a:t>Boul. </a:t>
            </a:r>
            <a:r>
              <a:rPr lang="fr-CA" sz="1400" i="1" dirty="0" smtClean="0"/>
              <a:t>Industriel</a:t>
            </a:r>
            <a:endParaRPr lang="fr-FR" sz="1400" i="1" dirty="0"/>
          </a:p>
          <a:p>
            <a:pPr>
              <a:lnSpc>
                <a:spcPct val="110000"/>
              </a:lnSpc>
            </a:pPr>
            <a:r>
              <a:rPr lang="fr-CA" sz="1400" i="1" dirty="0" smtClean="0"/>
              <a:t>Magog</a:t>
            </a:r>
            <a:r>
              <a:rPr lang="fr-CA" sz="1400" i="1" dirty="0"/>
              <a:t>, </a:t>
            </a:r>
            <a:r>
              <a:rPr lang="fr-CA" sz="1400" i="1" dirty="0" smtClean="0"/>
              <a:t>QC</a:t>
            </a:r>
          </a:p>
          <a:p>
            <a:r>
              <a:rPr lang="fr-CA" sz="1200" i="1" dirty="0" smtClean="0"/>
              <a:t>(819) 843-1065</a:t>
            </a:r>
            <a:endParaRPr lang="fr-FR" sz="1200" i="1" dirty="0"/>
          </a:p>
          <a:p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5"/>
          <a:stretch/>
        </p:blipFill>
        <p:spPr bwMode="auto">
          <a:xfrm>
            <a:off x="1460735" y="2455335"/>
            <a:ext cx="6783673" cy="233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65" y="167662"/>
            <a:ext cx="6984137" cy="136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02" y="483518"/>
            <a:ext cx="79625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300192" y="4564576"/>
            <a:ext cx="29800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C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Christian Coupal</a:t>
            </a:r>
          </a:p>
          <a:p>
            <a:pPr algn="ctr"/>
            <a:r>
              <a:rPr lang="fr-C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MBA</a:t>
            </a:r>
            <a:endParaRPr lang="fr-FR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1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49492"/>
            <a:ext cx="914400" cy="4457700"/>
          </a:xfrm>
        </p:spPr>
        <p:txBody>
          <a:bodyPr anchor="ctr">
            <a:normAutofit/>
          </a:bodyPr>
          <a:lstStyle/>
          <a:p>
            <a:r>
              <a:rPr lang="fr-CA" sz="14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Fierté-compétences-innovation-flexibilité</a:t>
            </a: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6500" b="1" dirty="0" smtClean="0"/>
              <a:t>CHARLATANTS</a:t>
            </a:r>
            <a:endParaRPr lang="fr-FR" sz="65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2" r="7223"/>
          <a:stretch/>
        </p:blipFill>
        <p:spPr>
          <a:xfrm>
            <a:off x="2339752" y="1113588"/>
            <a:ext cx="6724708" cy="38884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1143182"/>
            <a:ext cx="1779867" cy="1279707"/>
          </a:xfrm>
          <a:prstGeom prst="cloudCallou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4" y="987574"/>
            <a:ext cx="1656184" cy="1242138"/>
          </a:xfrm>
          <a:prstGeom prst="wedgeEllipseCallout">
            <a:avLst/>
          </a:prstGeom>
        </p:spPr>
      </p:pic>
    </p:spTree>
    <p:extLst>
      <p:ext uri="{BB962C8B-B14F-4D97-AF65-F5344CB8AC3E}">
        <p14:creationId xmlns:p14="http://schemas.microsoft.com/office/powerpoint/2010/main" val="11907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6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WWW.SCHOLER-INDUSTRIEL.COM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6600" b="1" dirty="0" smtClean="0"/>
              <a:t> </a:t>
            </a:r>
          </a:p>
          <a:p>
            <a:endParaRPr lang="fr-FR" sz="6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9902"/>
            <a:ext cx="1193106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61" y="1311321"/>
            <a:ext cx="6059844" cy="35301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47000" smoothnes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927">
            <a:off x="5063002" y="2372366"/>
            <a:ext cx="1647245" cy="140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1763689" y="249492"/>
            <a:ext cx="4182555" cy="212365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fr-CA" sz="6600" b="1" dirty="0" smtClean="0"/>
              <a:t>SURPRISES</a:t>
            </a:r>
            <a:endParaRPr lang="fr-FR" sz="6600" b="1" dirty="0" smtClean="0"/>
          </a:p>
          <a:p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4811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6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WWW.SCHOLER-INDUSTRIEL.COM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5400" b="1" dirty="0" smtClean="0"/>
              <a:t>MODÈLE D’AFFAIRE</a:t>
            </a:r>
            <a:endParaRPr lang="fr-FR" sz="5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5385"/>
            <a:ext cx="109883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43600"/>
            <a:ext cx="5904656" cy="3930286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4" name="Groupe 13"/>
          <p:cNvGrpSpPr/>
          <p:nvPr/>
        </p:nvGrpSpPr>
        <p:grpSpPr>
          <a:xfrm>
            <a:off x="6865014" y="3411538"/>
            <a:ext cx="2090674" cy="1488775"/>
            <a:chOff x="6866040" y="3291505"/>
            <a:chExt cx="1884866" cy="125013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" t="11111" r="5550" b="8758"/>
            <a:stretch/>
          </p:blipFill>
          <p:spPr>
            <a:xfrm rot="972363">
              <a:off x="6866040" y="3314451"/>
              <a:ext cx="1884866" cy="1227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6622">
              <a:off x="7242743" y="3291505"/>
              <a:ext cx="427413" cy="149656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25" y="1203598"/>
            <a:ext cx="1181261" cy="880791"/>
          </a:xfrm>
          <a:prstGeom prst="ellipse">
            <a:avLst/>
          </a:prstGeom>
        </p:spPr>
      </p:pic>
      <p:sp>
        <p:nvSpPr>
          <p:cNvPr id="11" name="Interdiction 10"/>
          <p:cNvSpPr/>
          <p:nvPr/>
        </p:nvSpPr>
        <p:spPr>
          <a:xfrm>
            <a:off x="7828925" y="1203598"/>
            <a:ext cx="1181261" cy="880791"/>
          </a:xfrm>
          <a:prstGeom prst="noSmoking">
            <a:avLst>
              <a:gd name="adj" fmla="val 5009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499742"/>
            <a:ext cx="927304" cy="738153"/>
          </a:xfrm>
          <a:prstGeom prst="ellipse">
            <a:avLst/>
          </a:prstGeom>
        </p:spPr>
      </p:pic>
      <p:sp>
        <p:nvSpPr>
          <p:cNvPr id="13" name="Flèche en arc 12"/>
          <p:cNvSpPr/>
          <p:nvPr/>
        </p:nvSpPr>
        <p:spPr>
          <a:xfrm rot="4495307">
            <a:off x="7982338" y="2271859"/>
            <a:ext cx="1039423" cy="11365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452875"/>
              <a:gd name="adj5" fmla="val 1214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44267"/>
            <a:ext cx="6624736" cy="389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6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WWW.SCHOLER-INDUSTRIEL.COM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6600" b="1" dirty="0" smtClean="0"/>
              <a:t>POKER</a:t>
            </a:r>
            <a:endParaRPr lang="fr-FR" sz="6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5906"/>
            <a:ext cx="1137856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314">
            <a:off x="5055778" y="3285031"/>
            <a:ext cx="2269871" cy="113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050576"/>
            <a:ext cx="3962921" cy="2019300"/>
          </a:xfrm>
          <a:prstGeom prst="trapezoid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12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0" t="3236"/>
          <a:stretch/>
        </p:blipFill>
        <p:spPr>
          <a:xfrm>
            <a:off x="2123728" y="843558"/>
            <a:ext cx="6408712" cy="4203332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63500" dist="50800" dir="162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4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Fierté-compétences-innovation-flexibilité</a:t>
            </a: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87474"/>
            <a:ext cx="7523690" cy="4644546"/>
          </a:xfrm>
        </p:spPr>
        <p:txBody>
          <a:bodyPr>
            <a:normAutofit/>
          </a:bodyPr>
          <a:lstStyle/>
          <a:p>
            <a:r>
              <a:rPr lang="fr-CA" sz="4800" b="1" dirty="0" smtClean="0"/>
              <a:t>CONCLUSION</a:t>
            </a:r>
            <a:endParaRPr lang="fr-FR" sz="4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43558"/>
            <a:ext cx="3600401" cy="3227450"/>
          </a:xfrm>
          <a:prstGeom prst="cub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0" y="3192633"/>
            <a:ext cx="3797028" cy="2189390"/>
          </a:xfrm>
          <a:prstGeom prst="upArrow">
            <a:avLst/>
          </a:prstGeom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558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539553" y="303499"/>
            <a:ext cx="7924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LES VALEURS CORPORATIVES</a:t>
            </a:r>
            <a:endParaRPr lang="fr-F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cxnSp>
        <p:nvCxnSpPr>
          <p:cNvPr id="8" name="Connecteur en angle 7"/>
          <p:cNvCxnSpPr/>
          <p:nvPr/>
        </p:nvCxnSpPr>
        <p:spPr>
          <a:xfrm flipV="1">
            <a:off x="1331640" y="908060"/>
            <a:ext cx="7200800" cy="295538"/>
          </a:xfrm>
          <a:prstGeom prst="bentConnector3">
            <a:avLst>
              <a:gd name="adj1" fmla="val -2568"/>
            </a:avLst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7534"/>
            <a:ext cx="655272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20299" y="101893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 smtClean="0">
                <a:latin typeface="Castellar" panose="020A0402060406010301" pitchFamily="18" charset="0"/>
              </a:rPr>
              <a:t>Usinage CNC</a:t>
            </a:r>
            <a:endParaRPr lang="fr-FR" i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6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WWW.SCHOLER-INDUSTRIEL.COM</a:t>
            </a:r>
            <a:endParaRPr lang="fr-FR" sz="1600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59632" y="249492"/>
            <a:ext cx="7667706" cy="4482528"/>
          </a:xfrm>
        </p:spPr>
        <p:txBody>
          <a:bodyPr/>
          <a:lstStyle/>
          <a:p>
            <a:r>
              <a:rPr lang="fr-CA" sz="6600" b="1" dirty="0" smtClean="0"/>
              <a:t>RARETÉ</a:t>
            </a:r>
          </a:p>
          <a:p>
            <a:endParaRPr lang="fr-CA" dirty="0"/>
          </a:p>
          <a:p>
            <a:pPr marL="64008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11910"/>
            <a:ext cx="1100499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51713"/>
            <a:ext cx="4824536" cy="33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6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WWW.SCHOLER-INDUSTRIEL.COM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123478"/>
            <a:ext cx="7523690" cy="4608542"/>
          </a:xfrm>
        </p:spPr>
        <p:txBody>
          <a:bodyPr>
            <a:normAutofit/>
          </a:bodyPr>
          <a:lstStyle/>
          <a:p>
            <a:r>
              <a:rPr lang="fr-CA" sz="6600" b="1" dirty="0" smtClean="0"/>
              <a:t>PARADIGMES</a:t>
            </a:r>
            <a:endParaRPr lang="fr-FR" sz="6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39826"/>
            <a:ext cx="1200997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0518"/>
          <a:stretch/>
        </p:blipFill>
        <p:spPr>
          <a:xfrm>
            <a:off x="5868144" y="2427734"/>
            <a:ext cx="3275856" cy="231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944">
            <a:off x="3286672" y="1518483"/>
            <a:ext cx="4544984" cy="327239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784" y="3592222"/>
            <a:ext cx="2304256" cy="1389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767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4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Fierté-compétences-innovation-flexibilité</a:t>
            </a: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59632" y="240030"/>
            <a:ext cx="7667706" cy="4491990"/>
          </a:xfrm>
        </p:spPr>
        <p:txBody>
          <a:bodyPr>
            <a:normAutofit fontScale="92500" lnSpcReduction="10000"/>
          </a:bodyPr>
          <a:lstStyle/>
          <a:p>
            <a:endParaRPr lang="fr-CA" sz="6600" b="1" dirty="0" smtClean="0"/>
          </a:p>
          <a:p>
            <a:endParaRPr lang="fr-CA" sz="6600" b="1" dirty="0"/>
          </a:p>
          <a:p>
            <a:endParaRPr lang="fr-CA" sz="6600" b="1" dirty="0" smtClean="0"/>
          </a:p>
          <a:p>
            <a:endParaRPr lang="fr-CA" sz="6600" b="1" dirty="0"/>
          </a:p>
          <a:p>
            <a:r>
              <a:rPr lang="fr-CA" sz="7000" b="1" dirty="0" smtClean="0"/>
              <a:t>DÉFIS</a:t>
            </a:r>
            <a:endParaRPr lang="fr-FR" sz="7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6802"/>
            <a:ext cx="6523484" cy="232171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36" y="2355726"/>
            <a:ext cx="4320480" cy="242784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4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Fierté-compétences-innovation-flexibilité</a:t>
            </a: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6500" b="1" dirty="0" smtClean="0"/>
              <a:t>SOLUTIONS</a:t>
            </a:r>
            <a:endParaRPr lang="fr-FR" sz="65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266">
            <a:off x="2096368" y="1682446"/>
            <a:ext cx="6648071" cy="304809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60"/>
          <a:stretch/>
        </p:blipFill>
        <p:spPr>
          <a:xfrm>
            <a:off x="5835225" y="1699683"/>
            <a:ext cx="2877263" cy="30402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523">
            <a:off x="3134362" y="4132890"/>
            <a:ext cx="597467" cy="1868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5897" y="3219822"/>
            <a:ext cx="99541" cy="27003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4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780" y="267494"/>
            <a:ext cx="914400" cy="4457700"/>
          </a:xfrm>
        </p:spPr>
        <p:txBody>
          <a:bodyPr anchor="ctr">
            <a:normAutofit/>
          </a:bodyPr>
          <a:lstStyle/>
          <a:p>
            <a:r>
              <a:rPr lang="fr-CA" sz="16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WWW.SCHOLER-INDUSTRIEL.COM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6200" b="1" dirty="0" smtClean="0"/>
              <a:t>APPROPRIATION</a:t>
            </a:r>
            <a:endParaRPr lang="fr-FR" sz="6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8" y="4156259"/>
            <a:ext cx="1124953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9583"/>
            <a:ext cx="5875861" cy="3914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4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Fierté-compétences-innovation-flexibilité</a:t>
            </a: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6500" b="1" dirty="0" smtClean="0"/>
              <a:t>GRAPHIQUE</a:t>
            </a:r>
            <a:endParaRPr lang="fr-FR" sz="65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886978" y="1286858"/>
            <a:ext cx="6645462" cy="3672408"/>
            <a:chOff x="1886978" y="1286858"/>
            <a:chExt cx="6840760" cy="3672408"/>
          </a:xfrm>
        </p:grpSpPr>
        <p:sp>
          <p:nvSpPr>
            <p:cNvPr id="3" name="Rectangle 2"/>
            <p:cNvSpPr/>
            <p:nvPr/>
          </p:nvSpPr>
          <p:spPr>
            <a:xfrm>
              <a:off x="1886978" y="1286858"/>
              <a:ext cx="6840760" cy="36724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907704" y="1491630"/>
              <a:ext cx="6408712" cy="3262864"/>
              <a:chOff x="971600" y="476672"/>
              <a:chExt cx="8063978" cy="5472608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971600" y="5949280"/>
                <a:ext cx="806397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971600" y="476672"/>
                <a:ext cx="0" cy="54726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>
              <a:off x="1907704" y="3003798"/>
              <a:ext cx="6408712" cy="1750696"/>
              <a:chOff x="971600" y="3356992"/>
              <a:chExt cx="8063978" cy="2592288"/>
            </a:xfrm>
          </p:grpSpPr>
          <p:cxnSp>
            <p:nvCxnSpPr>
              <p:cNvPr id="14" name="Connecteur droit 13"/>
              <p:cNvCxnSpPr/>
              <p:nvPr/>
            </p:nvCxnSpPr>
            <p:spPr>
              <a:xfrm flipV="1">
                <a:off x="971600" y="5301208"/>
                <a:ext cx="864096" cy="64807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1835696" y="5301208"/>
                <a:ext cx="115212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V="1">
                <a:off x="2987824" y="4653136"/>
                <a:ext cx="864096" cy="64807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3851920" y="4653136"/>
                <a:ext cx="115212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V="1">
                <a:off x="5004048" y="4005064"/>
                <a:ext cx="864096" cy="64807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5868144" y="4005064"/>
                <a:ext cx="115212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V="1">
                <a:off x="7019354" y="3356992"/>
                <a:ext cx="864096" cy="64807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7883450" y="3356992"/>
                <a:ext cx="115212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e 21"/>
          <p:cNvGrpSpPr/>
          <p:nvPr/>
        </p:nvGrpSpPr>
        <p:grpSpPr>
          <a:xfrm>
            <a:off x="1907704" y="1491630"/>
            <a:ext cx="6408712" cy="3262864"/>
            <a:chOff x="971600" y="1412776"/>
            <a:chExt cx="8063978" cy="4536504"/>
          </a:xfrm>
        </p:grpSpPr>
        <p:cxnSp>
          <p:nvCxnSpPr>
            <p:cNvPr id="23" name="Connecteur droit 22"/>
            <p:cNvCxnSpPr/>
            <p:nvPr/>
          </p:nvCxnSpPr>
          <p:spPr>
            <a:xfrm flipV="1">
              <a:off x="971600" y="5805264"/>
              <a:ext cx="432048" cy="144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1403648" y="4977172"/>
              <a:ext cx="432048" cy="82809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835696" y="4977172"/>
              <a:ext cx="10801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915816" y="4977172"/>
              <a:ext cx="144016" cy="108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3059832" y="4725144"/>
              <a:ext cx="432048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3491880" y="3789040"/>
              <a:ext cx="360040" cy="93610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851002" y="3789040"/>
              <a:ext cx="10801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4931122" y="3789040"/>
              <a:ext cx="144016" cy="108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075138" y="3537012"/>
              <a:ext cx="432048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5507186" y="2600908"/>
              <a:ext cx="360040" cy="93610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5867226" y="2600908"/>
              <a:ext cx="10801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6947346" y="2600908"/>
              <a:ext cx="144016" cy="108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7091362" y="2348880"/>
              <a:ext cx="432048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7523410" y="1412776"/>
              <a:ext cx="360040" cy="93610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7883450" y="1412776"/>
              <a:ext cx="115212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ZoneTexte 37"/>
          <p:cNvSpPr txBox="1"/>
          <p:nvPr/>
        </p:nvSpPr>
        <p:spPr>
          <a:xfrm>
            <a:off x="4579025" y="4747802"/>
            <a:ext cx="1523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ANNÉES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619672" y="2909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1400" dirty="0">
                <a:ln w="6350">
                  <a:solidFill>
                    <a:srgbClr val="C00052">
                      <a:shade val="43000"/>
                    </a:srgb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Fierté-compétences-innovation-flexibilité</a:t>
            </a: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3648" y="240030"/>
            <a:ext cx="7523690" cy="4491990"/>
          </a:xfrm>
        </p:spPr>
        <p:txBody>
          <a:bodyPr>
            <a:normAutofit/>
          </a:bodyPr>
          <a:lstStyle/>
          <a:p>
            <a:r>
              <a:rPr lang="fr-CA" sz="6500" b="1" dirty="0" smtClean="0"/>
              <a:t>BÉNÉFICES</a:t>
            </a:r>
            <a:endParaRPr lang="fr-FR" sz="6500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195736" y="1347614"/>
            <a:ext cx="6264696" cy="3642832"/>
            <a:chOff x="2267744" y="1347614"/>
            <a:chExt cx="6336704" cy="3642832"/>
          </a:xfrm>
        </p:grpSpPr>
        <p:graphicFrame>
          <p:nvGraphicFramePr>
            <p:cNvPr id="5" name="Diagramme 4"/>
            <p:cNvGraphicFramePr/>
            <p:nvPr>
              <p:extLst>
                <p:ext uri="{D42A27DB-BD31-4B8C-83A1-F6EECF244321}">
                  <p14:modId xmlns:p14="http://schemas.microsoft.com/office/powerpoint/2010/main" val="2173371326"/>
                </p:ext>
              </p:extLst>
            </p:nvPr>
          </p:nvGraphicFramePr>
          <p:xfrm>
            <a:off x="2267744" y="1347614"/>
            <a:ext cx="6336704" cy="36428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651870"/>
              <a:ext cx="1078992" cy="90220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7" t="41505" r="28076" b="9282"/>
            <a:stretch/>
          </p:blipFill>
          <p:spPr>
            <a:xfrm>
              <a:off x="6228184" y="3579862"/>
              <a:ext cx="587354" cy="32192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48627" r="8362" b="11460"/>
            <a:stretch/>
          </p:blipFill>
          <p:spPr>
            <a:xfrm>
              <a:off x="6319724" y="1537984"/>
              <a:ext cx="1779540" cy="168183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4113059"/>
              <a:ext cx="566928" cy="524256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4373" b="31308"/>
          <a:stretch/>
        </p:blipFill>
        <p:spPr>
          <a:xfrm>
            <a:off x="3563887" y="3901791"/>
            <a:ext cx="18266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C00052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1560</TotalTime>
  <Words>424</Words>
  <Application>Microsoft Office PowerPoint</Application>
  <PresentationFormat>Affichage à l'écran (16:9)</PresentationFormat>
  <Paragraphs>143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Verve</vt:lpstr>
      <vt:lpstr>.</vt:lpstr>
      <vt:lpstr>Présentation PowerPoint</vt:lpstr>
      <vt:lpstr>WWW.SCHOLER-INDUSTRIEL.COM</vt:lpstr>
      <vt:lpstr>WWW.SCHOLER-INDUSTRIEL.COM</vt:lpstr>
      <vt:lpstr>Fierté-compétences-innovation-flexibilité</vt:lpstr>
      <vt:lpstr>Fierté-compétences-innovation-flexibilité</vt:lpstr>
      <vt:lpstr>WWW.SCHOLER-INDUSTRIEL.COM</vt:lpstr>
      <vt:lpstr>Fierté-compétences-innovation-flexibilité</vt:lpstr>
      <vt:lpstr>Fierté-compétences-innovation-flexibilité</vt:lpstr>
      <vt:lpstr>Fierté-compétences-innovation-flexibilité</vt:lpstr>
      <vt:lpstr>WWW.SCHOLER-INDUSTRIEL.COM</vt:lpstr>
      <vt:lpstr>WWW.SCHOLER-INDUSTRIEL.COM</vt:lpstr>
      <vt:lpstr>WWW.SCHOLER-INDUSTRIEL.COM</vt:lpstr>
      <vt:lpstr>Fierté-compétences-innovation-flexibilité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 Escalante</dc:creator>
  <cp:lastModifiedBy>Christian Coupal</cp:lastModifiedBy>
  <cp:revision>73</cp:revision>
  <cp:lastPrinted>2018-05-10T16:49:55Z</cp:lastPrinted>
  <dcterms:created xsi:type="dcterms:W3CDTF">2018-05-09T13:19:42Z</dcterms:created>
  <dcterms:modified xsi:type="dcterms:W3CDTF">2018-05-10T18:32:22Z</dcterms:modified>
</cp:coreProperties>
</file>