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1" r:id="rId2"/>
    <p:sldId id="257" r:id="rId3"/>
    <p:sldId id="272" r:id="rId4"/>
    <p:sldId id="259" r:id="rId5"/>
    <p:sldId id="273" r:id="rId6"/>
    <p:sldId id="276" r:id="rId7"/>
    <p:sldId id="277" r:id="rId8"/>
    <p:sldId id="263" r:id="rId9"/>
    <p:sldId id="264" r:id="rId10"/>
    <p:sldId id="274" r:id="rId11"/>
    <p:sldId id="278" r:id="rId12"/>
    <p:sldId id="267" r:id="rId13"/>
    <p:sldId id="268" r:id="rId14"/>
    <p:sldId id="269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F52"/>
    <a:srgbClr val="00A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0" autoAdjust="0"/>
    <p:restoredTop sz="77876" autoAdjust="0"/>
  </p:normalViewPr>
  <p:slideViewPr>
    <p:cSldViewPr snapToGrid="0" snapToObjects="1">
      <p:cViewPr>
        <p:scale>
          <a:sx n="94" d="100"/>
          <a:sy n="94" d="100"/>
        </p:scale>
        <p:origin x="2168" y="6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D1AAF-0766-7B45-A970-41E4E4362A77}" type="datetimeFigureOut">
              <a:rPr lang="en-US" smtClean="0"/>
              <a:t>5/10/18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32B70-B501-094E-87A3-DED57060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32B70-B501-094E-87A3-DED57060A8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40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32B70-B501-094E-87A3-DED57060A8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17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32B70-B501-094E-87A3-DED57060A8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60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32B70-B501-094E-87A3-DED57060A8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6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32B70-B501-094E-87A3-DED57060A8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54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32B70-B501-094E-87A3-DED57060A8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16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32B70-B501-094E-87A3-DED57060A8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02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32B70-B501-094E-87A3-DED57060A8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8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32B70-B501-094E-87A3-DED57060A8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51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32B70-B501-094E-87A3-DED57060A8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48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32B70-B501-094E-87A3-DED57060A8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01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32B70-B501-094E-87A3-DED57060A8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32B70-B501-094E-87A3-DED57060A8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91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32B70-B501-094E-87A3-DED57060A8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41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7BEB-AD5F-A24A-AFA1-EFD0DB19107F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1FB-FC87-014F-9784-7ED1D9257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7BEB-AD5F-A24A-AFA1-EFD0DB19107F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1FB-FC87-014F-9784-7ED1D9257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7BEB-AD5F-A24A-AFA1-EFD0DB19107F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1FB-FC87-014F-9784-7ED1D9257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9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7BEB-AD5F-A24A-AFA1-EFD0DB19107F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1FB-FC87-014F-9784-7ED1D9257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7BEB-AD5F-A24A-AFA1-EFD0DB19107F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1FB-FC87-014F-9784-7ED1D9257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7BEB-AD5F-A24A-AFA1-EFD0DB19107F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1FB-FC87-014F-9784-7ED1D9257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6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7BEB-AD5F-A24A-AFA1-EFD0DB19107F}" type="datetimeFigureOut">
              <a:rPr lang="en-US" smtClean="0"/>
              <a:t>5/10/18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1FB-FC87-014F-9784-7ED1D9257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0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7BEB-AD5F-A24A-AFA1-EFD0DB19107F}" type="datetimeFigureOut">
              <a:rPr lang="en-US" smtClean="0"/>
              <a:t>5/10/18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1FB-FC87-014F-9784-7ED1D9257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2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7BEB-AD5F-A24A-AFA1-EFD0DB19107F}" type="datetimeFigureOut">
              <a:rPr lang="en-US" smtClean="0"/>
              <a:t>5/10/18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1FB-FC87-014F-9784-7ED1D9257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9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7BEB-AD5F-A24A-AFA1-EFD0DB19107F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1FB-FC87-014F-9784-7ED1D9257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3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7BEB-AD5F-A24A-AFA1-EFD0DB19107F}" type="datetimeFigureOut">
              <a:rPr lang="en-US" smtClean="0"/>
              <a:t>5/10/18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E1FB-FC87-014F-9784-7ED1D9257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4F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97BEB-AD5F-A24A-AFA1-EFD0DB19107F}" type="datetimeFigureOut">
              <a:rPr lang="en-US" smtClean="0"/>
              <a:t>5/10/18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0E1FB-FC87-014F-9784-7ED1D9257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6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6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6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5" Type="http://schemas.openxmlformats.org/officeDocument/2006/relationships/image" Target="../media/image6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171" y="992199"/>
            <a:ext cx="3891709" cy="29253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2527300"/>
            <a:ext cx="38100" cy="76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2527300"/>
            <a:ext cx="38100" cy="76200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3952094" y="1978347"/>
            <a:ext cx="709427" cy="625154"/>
          </a:xfrm>
          <a:prstGeom prst="rightArrow">
            <a:avLst/>
          </a:prstGeom>
          <a:solidFill>
            <a:srgbClr val="474F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407" y="1111683"/>
            <a:ext cx="472418" cy="108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607" y="1111683"/>
            <a:ext cx="472418" cy="108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520" y="1111683"/>
            <a:ext cx="472418" cy="108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091" y="2046587"/>
            <a:ext cx="472418" cy="1087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746" y="2019517"/>
            <a:ext cx="472418" cy="1087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673" y="2025957"/>
            <a:ext cx="472418" cy="108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24390" y="4343170"/>
            <a:ext cx="689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EXTRACT </a:t>
            </a:r>
            <a:r>
              <a:rPr lang="en-US" sz="2800" b="1" u="sng" dirty="0" smtClean="0">
                <a:solidFill>
                  <a:schemeClr val="bg1"/>
                </a:solidFill>
              </a:rPr>
              <a:t>VALUE</a:t>
            </a:r>
            <a:r>
              <a:rPr lang="en-US" sz="2800" b="1" dirty="0" smtClean="0">
                <a:solidFill>
                  <a:schemeClr val="bg1"/>
                </a:solidFill>
              </a:rPr>
              <a:t> FROM </a:t>
            </a:r>
            <a:r>
              <a:rPr lang="en-US" sz="2800" b="1" dirty="0" err="1" smtClean="0">
                <a:solidFill>
                  <a:schemeClr val="bg1"/>
                </a:solidFill>
              </a:rPr>
              <a:t>IoT</a:t>
            </a:r>
            <a:r>
              <a:rPr lang="en-US" sz="2800" b="1" dirty="0" smtClean="0">
                <a:solidFill>
                  <a:schemeClr val="bg1"/>
                </a:solidFill>
              </a:rPr>
              <a:t> EQUIPMENT DATA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1"/>
          <a:stretch/>
        </p:blipFill>
        <p:spPr>
          <a:xfrm>
            <a:off x="672509" y="992198"/>
            <a:ext cx="3991699" cy="2912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83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4848621" y="3216245"/>
            <a:ext cx="719792" cy="7563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48621" y="2076527"/>
            <a:ext cx="719792" cy="7563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48621" y="867298"/>
            <a:ext cx="719792" cy="7563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162" y="727255"/>
            <a:ext cx="3452883" cy="3690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7996" y="949610"/>
            <a:ext cx="29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MECHANICAL INTELLECTUAL PROPERTY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7996" y="2131542"/>
            <a:ext cx="29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SELL THROUGH CHANNELS &amp; DISTRIBUTORS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7996" y="3313474"/>
            <a:ext cx="29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HARDWARE REVENUES, RARELY SERVICES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564" y="979521"/>
            <a:ext cx="531915" cy="531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593" y="2168128"/>
            <a:ext cx="555153" cy="5551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478" y="3339426"/>
            <a:ext cx="492077" cy="4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1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4848621" y="3216245"/>
            <a:ext cx="719792" cy="7563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48621" y="2076527"/>
            <a:ext cx="719792" cy="7563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48621" y="867298"/>
            <a:ext cx="719792" cy="75636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162" y="727255"/>
            <a:ext cx="3452883" cy="3690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7996" y="949610"/>
            <a:ext cx="29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MECHANICAL INTELLECTUAL PROPERTY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7996" y="2131542"/>
            <a:ext cx="29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SELL THROUGH CHANNELS &amp; DISTRIBUTORS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7996" y="3313474"/>
            <a:ext cx="29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HARDWARE REVENUES, RARELY SERVICES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564" y="979521"/>
            <a:ext cx="531915" cy="531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593" y="2168128"/>
            <a:ext cx="555153" cy="5551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478" y="3339426"/>
            <a:ext cx="492077" cy="4920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8551" y="1725365"/>
            <a:ext cx="810689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474F52"/>
                </a:solidFill>
              </a:rPr>
              <a:t>WE NEED TO BE A </a:t>
            </a:r>
          </a:p>
          <a:p>
            <a:pPr algn="ctr"/>
            <a:r>
              <a:rPr lang="en-US" sz="6000" b="1" i="1" u="sng" dirty="0" smtClean="0">
                <a:solidFill>
                  <a:srgbClr val="474F52"/>
                </a:solidFill>
              </a:rPr>
              <a:t>SMART</a:t>
            </a:r>
            <a:r>
              <a:rPr lang="en-US" sz="6000" b="1" u="sng" dirty="0" smtClean="0">
                <a:solidFill>
                  <a:srgbClr val="474F52"/>
                </a:solidFill>
              </a:rPr>
              <a:t> MANUFACTURER</a:t>
            </a:r>
            <a:endParaRPr lang="en-US" sz="6000" b="1" u="sng" dirty="0">
              <a:solidFill>
                <a:srgbClr val="474F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1262" y="463246"/>
            <a:ext cx="8521477" cy="3865852"/>
            <a:chOff x="300256" y="463246"/>
            <a:chExt cx="8521477" cy="38658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0256" y="463246"/>
              <a:ext cx="3616657" cy="386585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02"/>
            <a:stretch/>
          </p:blipFill>
          <p:spPr>
            <a:xfrm>
              <a:off x="3712193" y="463246"/>
              <a:ext cx="5109540" cy="386438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07014" y="4458623"/>
            <a:ext cx="8329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</a:t>
            </a:r>
            <a:r>
              <a:rPr lang="en-US" sz="2800" b="1" dirty="0" err="1" smtClean="0">
                <a:solidFill>
                  <a:schemeClr val="bg1"/>
                </a:solidFill>
              </a:rPr>
              <a:t>IoT</a:t>
            </a:r>
            <a:r>
              <a:rPr lang="en-US" sz="2800" b="1" dirty="0" smtClean="0">
                <a:solidFill>
                  <a:schemeClr val="bg1"/>
                </a:solidFill>
              </a:rPr>
              <a:t> IS NOT MOBILE APPS, THE </a:t>
            </a:r>
            <a:r>
              <a:rPr lang="en-US" sz="2800" b="1" dirty="0" err="1" smtClean="0">
                <a:solidFill>
                  <a:schemeClr val="bg1"/>
                </a:solidFill>
              </a:rPr>
              <a:t>IoT</a:t>
            </a:r>
            <a:r>
              <a:rPr lang="en-US" sz="2800" b="1" dirty="0" smtClean="0">
                <a:solidFill>
                  <a:schemeClr val="bg1"/>
                </a:solidFill>
              </a:rPr>
              <a:t> IS </a:t>
            </a:r>
            <a:r>
              <a:rPr lang="en-US" sz="2800" b="1" u="sng" dirty="0" smtClean="0">
                <a:solidFill>
                  <a:schemeClr val="bg1"/>
                </a:solidFill>
              </a:rPr>
              <a:t>INTELLIGENCE</a:t>
            </a:r>
            <a:endParaRPr lang="en-US" sz="2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51129" y="4494371"/>
            <a:ext cx="8241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BUILD MONETIZABLE SERVICES ON TOP OF </a:t>
            </a:r>
            <a:r>
              <a:rPr lang="en-US" sz="2800" b="1" dirty="0" err="1" smtClean="0">
                <a:solidFill>
                  <a:schemeClr val="bg1"/>
                </a:solidFill>
              </a:rPr>
              <a:t>IoT</a:t>
            </a:r>
            <a:r>
              <a:rPr lang="en-US" sz="2800" b="1" dirty="0" smtClean="0">
                <a:solidFill>
                  <a:schemeClr val="bg1"/>
                </a:solidFill>
              </a:rPr>
              <a:t> ASSETS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58" y="769755"/>
            <a:ext cx="8024884" cy="360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88" y="11460"/>
            <a:ext cx="2206029" cy="22060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574" y="2387084"/>
            <a:ext cx="88248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THE WINNERS WILL BE THE ONES WHO CAN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u="sng" dirty="0" smtClean="0">
                <a:solidFill>
                  <a:schemeClr val="bg1"/>
                </a:solidFill>
              </a:rPr>
              <a:t>MAXIMIZE THE </a:t>
            </a:r>
            <a:r>
              <a:rPr lang="en-US" sz="4800" b="1" u="sng" dirty="0" err="1" smtClean="0">
                <a:solidFill>
                  <a:schemeClr val="bg1"/>
                </a:solidFill>
              </a:rPr>
              <a:t>IoT</a:t>
            </a:r>
            <a:r>
              <a:rPr lang="en-US" sz="4800" b="1" u="sng" dirty="0" smtClean="0">
                <a:solidFill>
                  <a:schemeClr val="bg1"/>
                </a:solidFill>
              </a:rPr>
              <a:t> INTELLIGENCE</a:t>
            </a:r>
            <a:endParaRPr lang="en-US" sz="48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370" r="12018"/>
          <a:stretch/>
        </p:blipFill>
        <p:spPr>
          <a:xfrm>
            <a:off x="4837171" y="992199"/>
            <a:ext cx="3940116" cy="29253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702"/>
          <a:stretch/>
        </p:blipFill>
        <p:spPr>
          <a:xfrm>
            <a:off x="553981" y="992199"/>
            <a:ext cx="3915986" cy="29253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3980" y="607901"/>
            <a:ext cx="391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EQUIPMENT MANUFACTURER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37171" y="607901"/>
            <a:ext cx="3940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SOFTWARE PROVIDER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4914" y="4247634"/>
            <a:ext cx="6814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THERE IS A GAP THAT NEEDS TO BE </a:t>
            </a:r>
            <a:r>
              <a:rPr lang="en-US" sz="2800" b="1" dirty="0" smtClean="0">
                <a:solidFill>
                  <a:schemeClr val="bg1"/>
                </a:solidFill>
              </a:rPr>
              <a:t>BRIDGED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0684" y="4343170"/>
            <a:ext cx="8682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IT'S A FIGHT TO COMPETE, TO DIFFERENTIATE, TO INNOVATE....AND TO SURVIVE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950" y="394554"/>
            <a:ext cx="5626101" cy="380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5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02189" y="43189"/>
            <a:ext cx="8007930" cy="4586585"/>
            <a:chOff x="235319" y="-338951"/>
            <a:chExt cx="8007930" cy="45865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1958" y="472532"/>
              <a:ext cx="6711291" cy="37751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00501" y="472532"/>
              <a:ext cx="931457" cy="3775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19633" flipH="1">
              <a:off x="235319" y="-338951"/>
              <a:ext cx="1789943" cy="1767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09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69" y="1041673"/>
            <a:ext cx="3878748" cy="3542105"/>
          </a:xfrm>
          <a:prstGeom prst="rect">
            <a:avLst/>
          </a:prstGeom>
          <a:ln w="38100" cmpd="sng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83115" y="441506"/>
            <a:ext cx="391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DOMAIN EXPERT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8543" y="441506"/>
            <a:ext cx="3940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TECHNOLOGY EXPERT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857" y="1041673"/>
            <a:ext cx="3859802" cy="353412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4244455" y="1965278"/>
            <a:ext cx="693571" cy="7369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4154709" y="2963870"/>
            <a:ext cx="693571" cy="7369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2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94"/>
          <a:stretch/>
        </p:blipFill>
        <p:spPr>
          <a:xfrm rot="20096813">
            <a:off x="1079659" y="2021747"/>
            <a:ext cx="6651139" cy="103277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0120920">
            <a:off x="809257" y="1577606"/>
            <a:ext cx="6238478" cy="274092"/>
          </a:xfrm>
          <a:prstGeom prst="rightArrow">
            <a:avLst/>
          </a:prstGeom>
          <a:solidFill>
            <a:srgbClr val="00A2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CA" dirty="0" smtClean="0"/>
          </a:p>
        </p:txBody>
      </p:sp>
      <p:sp>
        <p:nvSpPr>
          <p:cNvPr id="6" name="5-Point Star 5"/>
          <p:cNvSpPr/>
          <p:nvPr/>
        </p:nvSpPr>
        <p:spPr>
          <a:xfrm>
            <a:off x="1644302" y="2487432"/>
            <a:ext cx="350430" cy="327927"/>
          </a:xfrm>
          <a:prstGeom prst="star5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CA" dirty="0" smtClean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1806720" y="4442350"/>
            <a:ext cx="930063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chemeClr val="bg1"/>
                </a:solidFill>
              </a:rPr>
              <a:t>C</a:t>
            </a:r>
            <a:r>
              <a:rPr lang="en-CA" sz="1400" b="1" dirty="0" smtClean="0">
                <a:solidFill>
                  <a:schemeClr val="bg1"/>
                </a:solidFill>
              </a:rPr>
              <a:t>ollection</a:t>
            </a:r>
            <a:endParaRPr lang="en-CA" sz="1400" b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952749" y="3927625"/>
            <a:ext cx="830677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chemeClr val="bg1"/>
                </a:solidFill>
                <a:ea typeface="+mn-ea"/>
              </a:rPr>
              <a:t>Visibility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3926752" y="3412899"/>
            <a:ext cx="1214821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chemeClr val="bg1"/>
                </a:solidFill>
              </a:rPr>
              <a:t>Measurability</a:t>
            </a:r>
            <a:endParaRPr lang="en-CA" sz="1400" b="1" dirty="0" smtClean="0">
              <a:solidFill>
                <a:schemeClr val="bg1"/>
              </a:solidFill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4933604" y="2884086"/>
            <a:ext cx="1492076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chemeClr val="bg1"/>
                </a:solidFill>
                <a:ea typeface="+mn-ea"/>
              </a:rPr>
              <a:t>Contextualization</a:t>
            </a:r>
            <a:endParaRPr lang="en-CA" sz="1400" b="1" dirty="0" smtClean="0">
              <a:solidFill>
                <a:schemeClr val="bg1"/>
              </a:solidFill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911683" y="2395623"/>
            <a:ext cx="2176460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chemeClr val="bg1"/>
                </a:solidFill>
                <a:ea typeface="+mn-ea"/>
              </a:rPr>
              <a:t> Artificial </a:t>
            </a:r>
            <a:r>
              <a:rPr lang="en-CA" sz="1400" b="1" dirty="0" smtClean="0">
                <a:solidFill>
                  <a:schemeClr val="bg1"/>
                </a:solidFill>
                <a:ea typeface="+mn-ea"/>
              </a:rPr>
              <a:t>Intelligence</a:t>
            </a:r>
            <a:endParaRPr lang="en-CA" sz="1400" b="1" dirty="0" smtClean="0">
              <a:solidFill>
                <a:schemeClr val="bg1"/>
              </a:solidFill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7179208" y="1868721"/>
            <a:ext cx="1773723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chemeClr val="bg1"/>
                </a:solidFill>
              </a:rPr>
              <a:t>Autonomous </a:t>
            </a:r>
            <a:r>
              <a:rPr lang="en-CA" sz="1400" b="1" dirty="0" smtClean="0">
                <a:solidFill>
                  <a:schemeClr val="bg1"/>
                </a:solidFill>
              </a:rPr>
              <a:t>Assets</a:t>
            </a:r>
            <a:endParaRPr lang="en-CA" sz="1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9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7406" y="991020"/>
            <a:ext cx="3707325" cy="3148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218" y="991020"/>
            <a:ext cx="3849700" cy="3148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57" y="3446641"/>
            <a:ext cx="2534827" cy="926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8929" y="3174455"/>
            <a:ext cx="1175188" cy="11751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3115" y="441506"/>
            <a:ext cx="391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OUT-OF-THE-BOX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7405" y="441506"/>
            <a:ext cx="3707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DO IT YOURSELF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79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969" y="1555837"/>
            <a:ext cx="2499065" cy="1963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299" y="1555837"/>
            <a:ext cx="2521819" cy="1963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545" y="1555837"/>
            <a:ext cx="2515007" cy="1963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792" y="846595"/>
            <a:ext cx="501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MNUBO IS THE </a:t>
            </a:r>
            <a:r>
              <a:rPr lang="en-US" sz="2400" b="1" u="sng" dirty="0" err="1" smtClean="0">
                <a:solidFill>
                  <a:schemeClr val="bg1"/>
                </a:solidFill>
              </a:rPr>
              <a:t>IoT</a:t>
            </a:r>
            <a:r>
              <a:rPr lang="en-US" sz="2400" b="1" u="sng" dirty="0" smtClean="0">
                <a:solidFill>
                  <a:schemeClr val="bg1"/>
                </a:solidFill>
              </a:rPr>
              <a:t> DATA </a:t>
            </a:r>
            <a:r>
              <a:rPr lang="en-US" sz="2400" b="1" u="sng" dirty="0" smtClean="0">
                <a:solidFill>
                  <a:schemeClr val="bg1"/>
                </a:solidFill>
              </a:rPr>
              <a:t>EXPERT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4525" y="3801524"/>
            <a:ext cx="7849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DELIVERING </a:t>
            </a:r>
            <a:r>
              <a:rPr lang="en-US" sz="2400" b="1" u="sng" dirty="0" smtClean="0">
                <a:solidFill>
                  <a:schemeClr val="bg1"/>
                </a:solidFill>
              </a:rPr>
              <a:t>BUSINESS INSIGHTS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TO 120+ PRODUCT TYPES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7020328" y="137291"/>
            <a:ext cx="1893976" cy="4359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9299" y="1555837"/>
            <a:ext cx="2521819" cy="196300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21591" y="1554692"/>
            <a:ext cx="2521819" cy="196300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66733" y="1554692"/>
            <a:ext cx="2521819" cy="196300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95" y="574816"/>
            <a:ext cx="4523980" cy="40108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45457" y="1170412"/>
            <a:ext cx="34255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HOW TO GET STARTED ON YOUR </a:t>
            </a:r>
            <a:r>
              <a:rPr lang="en-US" sz="4000" b="1" dirty="0" err="1" smtClean="0">
                <a:solidFill>
                  <a:schemeClr val="bg1"/>
                </a:solidFill>
              </a:rPr>
              <a:t>IoT</a:t>
            </a:r>
            <a:r>
              <a:rPr lang="en-US" sz="4000" b="1" dirty="0" smtClean="0">
                <a:solidFill>
                  <a:schemeClr val="bg1"/>
                </a:solidFill>
              </a:rPr>
              <a:t> AND AI JOURNEY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154</Words>
  <Application>Microsoft Macintosh PowerPoint</Application>
  <PresentationFormat>On-screen Show (16:9)</PresentationFormat>
  <Paragraphs>44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Sewell</dc:creator>
  <cp:lastModifiedBy>Jennifer Sewell</cp:lastModifiedBy>
  <cp:revision>26</cp:revision>
  <dcterms:created xsi:type="dcterms:W3CDTF">2018-05-10T00:35:31Z</dcterms:created>
  <dcterms:modified xsi:type="dcterms:W3CDTF">2018-05-10T15:31:39Z</dcterms:modified>
</cp:coreProperties>
</file>