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4995" r:id="rId2"/>
  </p:sldMasterIdLst>
  <p:notesMasterIdLst>
    <p:notesMasterId r:id="rId28"/>
  </p:notesMasterIdLst>
  <p:handoutMasterIdLst>
    <p:handoutMasterId r:id="rId29"/>
  </p:handoutMasterIdLst>
  <p:sldIdLst>
    <p:sldId id="543" r:id="rId3"/>
    <p:sldId id="505" r:id="rId4"/>
    <p:sldId id="506" r:id="rId5"/>
    <p:sldId id="547" r:id="rId6"/>
    <p:sldId id="489" r:id="rId7"/>
    <p:sldId id="550" r:id="rId8"/>
    <p:sldId id="551" r:id="rId9"/>
    <p:sldId id="490" r:id="rId10"/>
    <p:sldId id="509" r:id="rId11"/>
    <p:sldId id="544" r:id="rId12"/>
    <p:sldId id="545" r:id="rId13"/>
    <p:sldId id="552" r:id="rId14"/>
    <p:sldId id="549" r:id="rId15"/>
    <p:sldId id="542" r:id="rId16"/>
    <p:sldId id="530" r:id="rId17"/>
    <p:sldId id="516" r:id="rId18"/>
    <p:sldId id="532" r:id="rId19"/>
    <p:sldId id="520" r:id="rId20"/>
    <p:sldId id="521" r:id="rId21"/>
    <p:sldId id="540" r:id="rId22"/>
    <p:sldId id="541" r:id="rId23"/>
    <p:sldId id="535" r:id="rId24"/>
    <p:sldId id="483" r:id="rId25"/>
    <p:sldId id="434" r:id="rId26"/>
    <p:sldId id="548" r:id="rId27"/>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D15"/>
    <a:srgbClr val="3366FF"/>
    <a:srgbClr val="E91111"/>
    <a:srgbClr val="97BEE1"/>
    <a:srgbClr val="66FF99"/>
    <a:srgbClr val="FF5B5B"/>
    <a:srgbClr val="F698A5"/>
    <a:srgbClr val="FD2703"/>
    <a:srgbClr val="001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79" autoAdjust="0"/>
    <p:restoredTop sz="94139" autoAdjust="0"/>
  </p:normalViewPr>
  <p:slideViewPr>
    <p:cSldViewPr>
      <p:cViewPr varScale="1">
        <p:scale>
          <a:sx n="109" d="100"/>
          <a:sy n="109" d="100"/>
        </p:scale>
        <p:origin x="1296" y="9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0" d="100"/>
        <a:sy n="60" d="100"/>
      </p:scale>
      <p:origin x="0" y="0"/>
    </p:cViewPr>
  </p:sorterViewPr>
  <p:notesViewPr>
    <p:cSldViewPr>
      <p:cViewPr>
        <p:scale>
          <a:sx n="66" d="100"/>
          <a:sy n="66" d="100"/>
        </p:scale>
        <p:origin x="-2304" y="602"/>
      </p:cViewPr>
      <p:guideLst>
        <p:guide orient="horz" pos="293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9062155274069002E-2"/>
          <c:y val="0.11976660971866586"/>
          <c:w val="0.92765282057134157"/>
          <c:h val="0.7876926591315131"/>
        </c:manualLayout>
      </c:layout>
      <c:lineChart>
        <c:grouping val="standard"/>
        <c:varyColors val="0"/>
        <c:ser>
          <c:idx val="0"/>
          <c:order val="0"/>
          <c:tx>
            <c:strRef>
              <c:f>Sheet1!$B$1</c:f>
              <c:strCache>
                <c:ptCount val="1"/>
                <c:pt idx="0">
                  <c:v>Column1</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2.9</c:v>
                </c:pt>
                <c:pt idx="1">
                  <c:v>3.2</c:v>
                </c:pt>
                <c:pt idx="2">
                  <c:v>3.4</c:v>
                </c:pt>
                <c:pt idx="3">
                  <c:v>3.7</c:v>
                </c:pt>
                <c:pt idx="4">
                  <c:v>3.5</c:v>
                </c:pt>
                <c:pt idx="5">
                  <c:v>3.8</c:v>
                </c:pt>
                <c:pt idx="6">
                  <c:v>4.2</c:v>
                </c:pt>
                <c:pt idx="7">
                  <c:v>4.2</c:v>
                </c:pt>
                <c:pt idx="8">
                  <c:v>4.7</c:v>
                </c:pt>
                <c:pt idx="9">
                  <c:v>5</c:v>
                </c:pt>
                <c:pt idx="10">
                  <c:v>5.0999999999999996</c:v>
                </c:pt>
                <c:pt idx="11">
                  <c:v>5.2</c:v>
                </c:pt>
              </c:numCache>
            </c:numRef>
          </c:val>
          <c:smooth val="0"/>
          <c:extLst>
            <c:ext xmlns:c16="http://schemas.microsoft.com/office/drawing/2014/chart" uri="{C3380CC4-5D6E-409C-BE32-E72D297353CC}">
              <c16:uniqueId val="{00000000-BB5F-4D7A-80D6-61B93FBF95BC}"/>
            </c:ext>
          </c:extLst>
        </c:ser>
        <c:dLbls>
          <c:dLblPos val="ctr"/>
          <c:showLegendKey val="0"/>
          <c:showVal val="1"/>
          <c:showCatName val="0"/>
          <c:showSerName val="0"/>
          <c:showPercent val="0"/>
          <c:showBubbleSize val="0"/>
        </c:dLbls>
        <c:marker val="1"/>
        <c:smooth val="0"/>
        <c:axId val="379802848"/>
        <c:axId val="379805344"/>
      </c:lineChart>
      <c:catAx>
        <c:axId val="3798028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accent5">
                    <a:lumMod val="50000"/>
                  </a:schemeClr>
                </a:solidFill>
                <a:latin typeface="+mn-lt"/>
                <a:ea typeface="+mn-ea"/>
                <a:cs typeface="+mn-cs"/>
              </a:defRPr>
            </a:pPr>
            <a:endParaRPr lang="en-US"/>
          </a:p>
        </c:txPr>
        <c:crossAx val="379805344"/>
        <c:crosses val="autoZero"/>
        <c:auto val="1"/>
        <c:lblAlgn val="ctr"/>
        <c:lblOffset val="100"/>
        <c:noMultiLvlLbl val="0"/>
      </c:catAx>
      <c:valAx>
        <c:axId val="379805344"/>
        <c:scaling>
          <c:orientation val="minMax"/>
          <c:max val="6"/>
          <c:min val="1"/>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400" b="1" i="0" u="none" strike="noStrike" kern="1200" baseline="0">
                    <a:solidFill>
                      <a:schemeClr val="accent5">
                        <a:lumMod val="50000"/>
                      </a:schemeClr>
                    </a:solidFill>
                    <a:latin typeface="+mn-lt"/>
                    <a:ea typeface="+mn-ea"/>
                    <a:cs typeface="+mn-cs"/>
                  </a:defRPr>
                </a:pPr>
                <a:r>
                  <a:rPr lang="en-CA" sz="1400">
                    <a:solidFill>
                      <a:schemeClr val="accent5">
                        <a:lumMod val="50000"/>
                      </a:schemeClr>
                    </a:solidFill>
                  </a:rPr>
                  <a:t>Current  International Dollar</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accent5">
                      <a:lumMod val="50000"/>
                    </a:schemeClr>
                  </a:solidFill>
                  <a:latin typeface="+mn-lt"/>
                  <a:ea typeface="+mn-ea"/>
                  <a:cs typeface="+mn-cs"/>
                </a:defRPr>
              </a:pPr>
              <a:endParaRPr lang="en-US"/>
            </a:p>
          </c:txPr>
        </c:title>
        <c:numFmt formatCode="General" sourceLinked="1"/>
        <c:majorTickMark val="none"/>
        <c:minorTickMark val="none"/>
        <c:tickLblPos val="nextTo"/>
        <c:crossAx val="379802848"/>
        <c:crosses val="autoZero"/>
        <c:crossBetween val="between"/>
        <c:majorUnit val="1"/>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28264709835798829"/>
          <c:y val="0.15335227243218538"/>
          <c:w val="0.48187579146946263"/>
          <c:h val="0.56600102832035826"/>
        </c:manualLayout>
      </c:layout>
      <c:pieChart>
        <c:varyColors val="1"/>
        <c:ser>
          <c:idx val="0"/>
          <c:order val="0"/>
          <c:tx>
            <c:strRef>
              <c:f>Sheet1!$B$1</c:f>
              <c:strCache>
                <c:ptCount val="1"/>
                <c:pt idx="0">
                  <c:v>•FDI stock in sectorial distribution, 2014</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95000"/>
                        <a:lumOff val="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Sheet1!$A$2:$A$10</c:f>
              <c:strCache>
                <c:ptCount val="9"/>
                <c:pt idx="0">
                  <c:v>Agriculture &amp; forestry</c:v>
                </c:pt>
                <c:pt idx="1">
                  <c:v>Healthcare</c:v>
                </c:pt>
                <c:pt idx="2">
                  <c:v>Electricity, gas and water supply</c:v>
                </c:pt>
                <c:pt idx="3">
                  <c:v>Transport &amp; communications</c:v>
                </c:pt>
                <c:pt idx="4">
                  <c:v>Real estate &amp; business services</c:v>
                </c:pt>
                <c:pt idx="5">
                  <c:v>Wholesale &amp; retail trade</c:v>
                </c:pt>
                <c:pt idx="6">
                  <c:v>Manufacturing industry</c:v>
                </c:pt>
                <c:pt idx="7">
                  <c:v>Financial intermediation</c:v>
                </c:pt>
                <c:pt idx="8">
                  <c:v>Others</c:v>
                </c:pt>
              </c:strCache>
            </c:strRef>
          </c:cat>
          <c:val>
            <c:numRef>
              <c:f>Sheet1!$B$2:$B$10</c:f>
              <c:numCache>
                <c:formatCode>0%</c:formatCode>
                <c:ptCount val="9"/>
                <c:pt idx="0">
                  <c:v>0.01</c:v>
                </c:pt>
                <c:pt idx="1">
                  <c:v>0.01</c:v>
                </c:pt>
                <c:pt idx="2">
                  <c:v>7.0000000000000007E-2</c:v>
                </c:pt>
                <c:pt idx="3">
                  <c:v>0.11</c:v>
                </c:pt>
                <c:pt idx="4">
                  <c:v>0.12</c:v>
                </c:pt>
                <c:pt idx="5">
                  <c:v>0.14000000000000001</c:v>
                </c:pt>
                <c:pt idx="6">
                  <c:v>0.23</c:v>
                </c:pt>
                <c:pt idx="7">
                  <c:v>0.26</c:v>
                </c:pt>
                <c:pt idx="8">
                  <c:v>0.05</c:v>
                </c:pt>
              </c:numCache>
            </c:numRef>
          </c:val>
          <c:extLst>
            <c:ext xmlns:c16="http://schemas.microsoft.com/office/drawing/2014/chart" uri="{C3380CC4-5D6E-409C-BE32-E72D297353CC}">
              <c16:uniqueId val="{00000000-9919-4F7D-9097-29DA583FA44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5851281457464877E-2"/>
          <c:y val="0.74877967457296146"/>
          <c:w val="0.96584645669291336"/>
          <c:h val="0.23370854908152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r>
              <a:rPr lang="en-CA" sz="1862" b="0" i="0" u="none" strike="noStrike" baseline="0" dirty="0" smtClean="0">
                <a:effectLst/>
              </a:rPr>
              <a:t>•</a:t>
            </a:r>
            <a:r>
              <a:rPr lang="en-CA" dirty="0" smtClean="0">
                <a:solidFill>
                  <a:srgbClr val="002060"/>
                </a:solidFill>
              </a:rPr>
              <a:t>FDI by </a:t>
            </a:r>
            <a:r>
              <a:rPr lang="en-CA" dirty="0">
                <a:solidFill>
                  <a:srgbClr val="002060"/>
                </a:solidFill>
              </a:rPr>
              <a:t>investor's country, 2014</a:t>
            </a:r>
          </a:p>
        </c:rich>
      </c:tx>
      <c:layout>
        <c:manualLayout>
          <c:xMode val="edge"/>
          <c:yMode val="edge"/>
          <c:x val="0.13538749105849837"/>
          <c:y val="7.521155056845535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22520611394163964"/>
          <c:y val="0.15913787283104905"/>
          <c:w val="0.53488188976377948"/>
          <c:h val="0.5757646704440994"/>
        </c:manualLayout>
      </c:layout>
      <c:pieChart>
        <c:varyColors val="1"/>
        <c:ser>
          <c:idx val="0"/>
          <c:order val="0"/>
          <c:tx>
            <c:strRef>
              <c:f>Sheet1!$B$1</c:f>
              <c:strCache>
                <c:ptCount val="1"/>
                <c:pt idx="0">
                  <c:v>FDI in Moldova by investor's country, 2014</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Sheet1!$A$2:$A$14</c:f>
              <c:strCache>
                <c:ptCount val="13"/>
                <c:pt idx="0">
                  <c:v>Ukraine</c:v>
                </c:pt>
                <c:pt idx="1">
                  <c:v>Turkey</c:v>
                </c:pt>
                <c:pt idx="2">
                  <c:v>Spain</c:v>
                </c:pt>
                <c:pt idx="3">
                  <c:v>Austria</c:v>
                </c:pt>
                <c:pt idx="4">
                  <c:v>Romania</c:v>
                </c:pt>
                <c:pt idx="5">
                  <c:v>UK</c:v>
                </c:pt>
                <c:pt idx="6">
                  <c:v>USA</c:v>
                </c:pt>
                <c:pt idx="7">
                  <c:v>Germany</c:v>
                </c:pt>
                <c:pt idx="8">
                  <c:v>Cyprus</c:v>
                </c:pt>
                <c:pt idx="9">
                  <c:v>Russia</c:v>
                </c:pt>
                <c:pt idx="10">
                  <c:v>Italy</c:v>
                </c:pt>
                <c:pt idx="11">
                  <c:v>Netherlands</c:v>
                </c:pt>
                <c:pt idx="12">
                  <c:v>Others</c:v>
                </c:pt>
              </c:strCache>
            </c:strRef>
          </c:cat>
          <c:val>
            <c:numRef>
              <c:f>Sheet1!$B$2:$B$14</c:f>
              <c:numCache>
                <c:formatCode>0%</c:formatCode>
                <c:ptCount val="13"/>
                <c:pt idx="0">
                  <c:v>0.02</c:v>
                </c:pt>
                <c:pt idx="1">
                  <c:v>0.02</c:v>
                </c:pt>
                <c:pt idx="2">
                  <c:v>0.03</c:v>
                </c:pt>
                <c:pt idx="3">
                  <c:v>0.04</c:v>
                </c:pt>
                <c:pt idx="4">
                  <c:v>0.04</c:v>
                </c:pt>
                <c:pt idx="5">
                  <c:v>0.04</c:v>
                </c:pt>
                <c:pt idx="6">
                  <c:v>0.05</c:v>
                </c:pt>
                <c:pt idx="7">
                  <c:v>0.06</c:v>
                </c:pt>
                <c:pt idx="8">
                  <c:v>0.12</c:v>
                </c:pt>
                <c:pt idx="9">
                  <c:v>0.09</c:v>
                </c:pt>
                <c:pt idx="10">
                  <c:v>0.14000000000000001</c:v>
                </c:pt>
                <c:pt idx="11">
                  <c:v>0.17</c:v>
                </c:pt>
                <c:pt idx="12">
                  <c:v>0.18</c:v>
                </c:pt>
              </c:numCache>
            </c:numRef>
          </c:val>
          <c:extLst>
            <c:ext xmlns:c16="http://schemas.microsoft.com/office/drawing/2014/chart" uri="{C3380CC4-5D6E-409C-BE32-E72D297353CC}">
              <c16:uniqueId val="{00000000-9576-4ADC-849D-8CEC94077D8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2700324224177864E-2"/>
          <c:y val="0.7733901852534707"/>
          <c:w val="0.8945991585610622"/>
          <c:h val="0.21077991347567088"/>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651780203434229"/>
          <c:y val="0"/>
          <c:w val="0.77613347745312489"/>
          <c:h val="1"/>
        </c:manualLayout>
      </c:layout>
      <c:barChart>
        <c:barDir val="bar"/>
        <c:grouping val="stacked"/>
        <c:varyColors val="0"/>
        <c:ser>
          <c:idx val="0"/>
          <c:order val="0"/>
          <c:tx>
            <c:strRef>
              <c:f>Лист1!$B$1</c:f>
              <c:strCache>
                <c:ptCount val="1"/>
                <c:pt idx="0">
                  <c:v>Столбец1</c:v>
                </c:pt>
              </c:strCache>
            </c:strRef>
          </c:tx>
          <c:spPr>
            <a:ln>
              <a:solidFill>
                <a:srgbClr val="354652"/>
              </a:solidFill>
            </a:ln>
          </c:spPr>
          <c:invertIfNegative val="0"/>
          <c:dPt>
            <c:idx val="0"/>
            <c:invertIfNegative val="0"/>
            <c:bubble3D val="0"/>
            <c:spPr>
              <a:solidFill>
                <a:srgbClr val="354652"/>
              </a:solidFill>
              <a:ln>
                <a:solidFill>
                  <a:srgbClr val="354652"/>
                </a:solidFill>
              </a:ln>
            </c:spPr>
            <c:extLst>
              <c:ext xmlns:c16="http://schemas.microsoft.com/office/drawing/2014/chart" uri="{C3380CC4-5D6E-409C-BE32-E72D297353CC}">
                <c16:uniqueId val="{00000001-1759-485F-B178-F46D558BE1B0}"/>
              </c:ext>
            </c:extLst>
          </c:dPt>
          <c:dPt>
            <c:idx val="1"/>
            <c:invertIfNegative val="0"/>
            <c:bubble3D val="0"/>
            <c:spPr>
              <a:solidFill>
                <a:srgbClr val="354652"/>
              </a:solidFill>
              <a:ln>
                <a:solidFill>
                  <a:srgbClr val="354652"/>
                </a:solidFill>
              </a:ln>
            </c:spPr>
            <c:extLst>
              <c:ext xmlns:c16="http://schemas.microsoft.com/office/drawing/2014/chart" uri="{C3380CC4-5D6E-409C-BE32-E72D297353CC}">
                <c16:uniqueId val="{00000003-1759-485F-B178-F46D558BE1B0}"/>
              </c:ext>
            </c:extLst>
          </c:dPt>
          <c:dPt>
            <c:idx val="2"/>
            <c:invertIfNegative val="0"/>
            <c:bubble3D val="0"/>
            <c:spPr>
              <a:solidFill>
                <a:srgbClr val="354652"/>
              </a:solidFill>
              <a:ln>
                <a:solidFill>
                  <a:srgbClr val="354652"/>
                </a:solidFill>
              </a:ln>
            </c:spPr>
            <c:extLst>
              <c:ext xmlns:c16="http://schemas.microsoft.com/office/drawing/2014/chart" uri="{C3380CC4-5D6E-409C-BE32-E72D297353CC}">
                <c16:uniqueId val="{00000005-1759-485F-B178-F46D558BE1B0}"/>
              </c:ext>
            </c:extLst>
          </c:dPt>
          <c:dPt>
            <c:idx val="3"/>
            <c:invertIfNegative val="0"/>
            <c:bubble3D val="0"/>
            <c:spPr>
              <a:solidFill>
                <a:srgbClr val="354652"/>
              </a:solidFill>
              <a:ln>
                <a:solidFill>
                  <a:srgbClr val="354652"/>
                </a:solidFill>
              </a:ln>
            </c:spPr>
            <c:extLst>
              <c:ext xmlns:c16="http://schemas.microsoft.com/office/drawing/2014/chart" uri="{C3380CC4-5D6E-409C-BE32-E72D297353CC}">
                <c16:uniqueId val="{00000007-1759-485F-B178-F46D558BE1B0}"/>
              </c:ext>
            </c:extLst>
          </c:dPt>
          <c:dPt>
            <c:idx val="4"/>
            <c:invertIfNegative val="0"/>
            <c:bubble3D val="0"/>
            <c:spPr>
              <a:solidFill>
                <a:srgbClr val="354652"/>
              </a:solidFill>
              <a:ln>
                <a:solidFill>
                  <a:srgbClr val="354652"/>
                </a:solidFill>
              </a:ln>
            </c:spPr>
            <c:extLst>
              <c:ext xmlns:c16="http://schemas.microsoft.com/office/drawing/2014/chart" uri="{C3380CC4-5D6E-409C-BE32-E72D297353CC}">
                <c16:uniqueId val="{00000009-1759-485F-B178-F46D558BE1B0}"/>
              </c:ext>
            </c:extLst>
          </c:dPt>
          <c:dPt>
            <c:idx val="5"/>
            <c:invertIfNegative val="0"/>
            <c:bubble3D val="0"/>
            <c:spPr>
              <a:solidFill>
                <a:schemeClr val="accent6">
                  <a:lumMod val="75000"/>
                </a:schemeClr>
              </a:solidFill>
              <a:ln>
                <a:solidFill>
                  <a:schemeClr val="accent6">
                    <a:lumMod val="75000"/>
                  </a:schemeClr>
                </a:solidFill>
              </a:ln>
            </c:spPr>
            <c:extLst>
              <c:ext xmlns:c16="http://schemas.microsoft.com/office/drawing/2014/chart" uri="{C3380CC4-5D6E-409C-BE32-E72D297353CC}">
                <c16:uniqueId val="{0000000B-1759-485F-B178-F46D558BE1B0}"/>
              </c:ext>
            </c:extLst>
          </c:dPt>
          <c:dLbls>
            <c:dLbl>
              <c:idx val="5"/>
              <c:layout>
                <c:manualLayout>
                  <c:x val="0.11513124885765411"/>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759-485F-B178-F46D558BE1B0}"/>
                </c:ext>
              </c:extLst>
            </c:dLbl>
            <c:spPr>
              <a:noFill/>
              <a:ln>
                <a:noFill/>
              </a:ln>
              <a:effectLst/>
            </c:spPr>
            <c:txPr>
              <a:bodyPr/>
              <a:lstStyle/>
              <a:p>
                <a:pPr>
                  <a:defRPr sz="1100" b="1">
                    <a:solidFill>
                      <a:schemeClr val="bg1">
                        <a:lumMod val="9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Slovakia</c:v>
                </c:pt>
                <c:pt idx="1">
                  <c:v>Italy</c:v>
                </c:pt>
                <c:pt idx="2">
                  <c:v>Russia</c:v>
                </c:pt>
                <c:pt idx="3">
                  <c:v>Ukraine</c:v>
                </c:pt>
                <c:pt idx="4">
                  <c:v>Romania</c:v>
                </c:pt>
                <c:pt idx="5">
                  <c:v>Moldova</c:v>
                </c:pt>
              </c:strCache>
            </c:strRef>
          </c:cat>
          <c:val>
            <c:numRef>
              <c:f>Лист1!$B$2:$B$7</c:f>
              <c:numCache>
                <c:formatCode>General</c:formatCode>
                <c:ptCount val="6"/>
                <c:pt idx="0">
                  <c:v>23</c:v>
                </c:pt>
                <c:pt idx="1">
                  <c:v>20.3</c:v>
                </c:pt>
                <c:pt idx="2">
                  <c:v>20</c:v>
                </c:pt>
                <c:pt idx="3">
                  <c:v>19</c:v>
                </c:pt>
                <c:pt idx="4">
                  <c:v>16</c:v>
                </c:pt>
                <c:pt idx="5">
                  <c:v>12</c:v>
                </c:pt>
              </c:numCache>
            </c:numRef>
          </c:val>
          <c:extLst>
            <c:ext xmlns:c16="http://schemas.microsoft.com/office/drawing/2014/chart" uri="{C3380CC4-5D6E-409C-BE32-E72D297353CC}">
              <c16:uniqueId val="{0000000C-1759-485F-B178-F46D558BE1B0}"/>
            </c:ext>
          </c:extLst>
        </c:ser>
        <c:dLbls>
          <c:showLegendKey val="0"/>
          <c:showVal val="0"/>
          <c:showCatName val="0"/>
          <c:showSerName val="0"/>
          <c:showPercent val="0"/>
          <c:showBubbleSize val="0"/>
        </c:dLbls>
        <c:gapWidth val="55"/>
        <c:overlap val="100"/>
        <c:axId val="35738752"/>
        <c:axId val="35740288"/>
      </c:barChart>
      <c:catAx>
        <c:axId val="35738752"/>
        <c:scaling>
          <c:orientation val="minMax"/>
        </c:scaling>
        <c:delete val="0"/>
        <c:axPos val="l"/>
        <c:numFmt formatCode="General" sourceLinked="0"/>
        <c:majorTickMark val="none"/>
        <c:minorTickMark val="none"/>
        <c:tickLblPos val="nextTo"/>
        <c:txPr>
          <a:bodyPr/>
          <a:lstStyle/>
          <a:p>
            <a:pPr>
              <a:defRPr sz="1100" b="1">
                <a:latin typeface="Bookman Old Style" pitchFamily="18" charset="0"/>
              </a:defRPr>
            </a:pPr>
            <a:endParaRPr lang="en-US"/>
          </a:p>
        </c:txPr>
        <c:crossAx val="35740288"/>
        <c:crosses val="autoZero"/>
        <c:auto val="1"/>
        <c:lblAlgn val="ctr"/>
        <c:lblOffset val="100"/>
        <c:noMultiLvlLbl val="0"/>
      </c:catAx>
      <c:valAx>
        <c:axId val="35740288"/>
        <c:scaling>
          <c:orientation val="minMax"/>
        </c:scaling>
        <c:delete val="1"/>
        <c:axPos val="b"/>
        <c:numFmt formatCode="General" sourceLinked="1"/>
        <c:majorTickMark val="none"/>
        <c:minorTickMark val="none"/>
        <c:tickLblPos val="none"/>
        <c:crossAx val="35738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8665153753672"/>
          <c:y val="0"/>
          <c:w val="0.77613348462463283"/>
          <c:h val="1"/>
        </c:manualLayout>
      </c:layout>
      <c:barChart>
        <c:barDir val="bar"/>
        <c:grouping val="stacked"/>
        <c:varyColors val="0"/>
        <c:ser>
          <c:idx val="0"/>
          <c:order val="0"/>
          <c:tx>
            <c:strRef>
              <c:f>Лист1!$B$1</c:f>
              <c:strCache>
                <c:ptCount val="1"/>
                <c:pt idx="0">
                  <c:v>Столбец1</c:v>
                </c:pt>
              </c:strCache>
            </c:strRef>
          </c:tx>
          <c:spPr>
            <a:solidFill>
              <a:srgbClr val="354652"/>
            </a:solidFill>
          </c:spPr>
          <c:invertIfNegative val="0"/>
          <c:dPt>
            <c:idx val="1"/>
            <c:invertIfNegative val="0"/>
            <c:bubble3D val="0"/>
            <c:spPr>
              <a:solidFill>
                <a:srgbClr val="354652"/>
              </a:solidFill>
              <a:ln>
                <a:solidFill>
                  <a:srgbClr val="354652"/>
                </a:solidFill>
              </a:ln>
            </c:spPr>
            <c:extLst>
              <c:ext xmlns:c16="http://schemas.microsoft.com/office/drawing/2014/chart" uri="{C3380CC4-5D6E-409C-BE32-E72D297353CC}">
                <c16:uniqueId val="{00000001-3074-440A-B117-C6444522F226}"/>
              </c:ext>
            </c:extLst>
          </c:dPt>
          <c:dPt>
            <c:idx val="4"/>
            <c:invertIfNegative val="0"/>
            <c:bubble3D val="0"/>
            <c:spPr>
              <a:solidFill>
                <a:schemeClr val="accent6">
                  <a:lumMod val="75000"/>
                </a:schemeClr>
              </a:solidFill>
            </c:spPr>
            <c:extLst>
              <c:ext xmlns:c16="http://schemas.microsoft.com/office/drawing/2014/chart" uri="{C3380CC4-5D6E-409C-BE32-E72D297353CC}">
                <c16:uniqueId val="{00000003-3074-440A-B117-C6444522F226}"/>
              </c:ext>
            </c:extLst>
          </c:dPt>
          <c:dLbls>
            <c:spPr>
              <a:noFill/>
              <a:ln>
                <a:noFill/>
              </a:ln>
              <a:effectLst/>
            </c:spPr>
            <c:txPr>
              <a:bodyPr/>
              <a:lstStyle/>
              <a:p>
                <a:pPr>
                  <a:defRPr sz="11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Italy</c:v>
                </c:pt>
                <c:pt idx="1">
                  <c:v>Romania</c:v>
                </c:pt>
                <c:pt idx="2">
                  <c:v>Slovakia</c:v>
                </c:pt>
                <c:pt idx="3">
                  <c:v>Ukraine</c:v>
                </c:pt>
                <c:pt idx="4">
                  <c:v>Moldova</c:v>
                </c:pt>
                <c:pt idx="5">
                  <c:v>Russia</c:v>
                </c:pt>
              </c:strCache>
            </c:strRef>
          </c:cat>
          <c:val>
            <c:numRef>
              <c:f>Лист1!$B$2:$B$7</c:f>
              <c:numCache>
                <c:formatCode>General</c:formatCode>
                <c:ptCount val="6"/>
                <c:pt idx="0">
                  <c:v>21</c:v>
                </c:pt>
                <c:pt idx="1">
                  <c:v>20</c:v>
                </c:pt>
                <c:pt idx="2">
                  <c:v>20</c:v>
                </c:pt>
                <c:pt idx="3">
                  <c:v>20</c:v>
                </c:pt>
                <c:pt idx="4">
                  <c:v>20</c:v>
                </c:pt>
                <c:pt idx="5">
                  <c:v>18</c:v>
                </c:pt>
              </c:numCache>
            </c:numRef>
          </c:val>
          <c:extLst>
            <c:ext xmlns:c16="http://schemas.microsoft.com/office/drawing/2014/chart" uri="{C3380CC4-5D6E-409C-BE32-E72D297353CC}">
              <c16:uniqueId val="{00000004-3074-440A-B117-C6444522F226}"/>
            </c:ext>
          </c:extLst>
        </c:ser>
        <c:dLbls>
          <c:showLegendKey val="0"/>
          <c:showVal val="0"/>
          <c:showCatName val="0"/>
          <c:showSerName val="0"/>
          <c:showPercent val="0"/>
          <c:showBubbleSize val="0"/>
        </c:dLbls>
        <c:gapWidth val="55"/>
        <c:overlap val="100"/>
        <c:axId val="140545024"/>
        <c:axId val="140546816"/>
      </c:barChart>
      <c:catAx>
        <c:axId val="140545024"/>
        <c:scaling>
          <c:orientation val="minMax"/>
        </c:scaling>
        <c:delete val="0"/>
        <c:axPos val="l"/>
        <c:numFmt formatCode="General" sourceLinked="0"/>
        <c:majorTickMark val="none"/>
        <c:minorTickMark val="none"/>
        <c:tickLblPos val="nextTo"/>
        <c:txPr>
          <a:bodyPr/>
          <a:lstStyle/>
          <a:p>
            <a:pPr>
              <a:defRPr sz="1100" b="1">
                <a:latin typeface="Bookman Old Style" pitchFamily="18" charset="0"/>
              </a:defRPr>
            </a:pPr>
            <a:endParaRPr lang="en-US"/>
          </a:p>
        </c:txPr>
        <c:crossAx val="140546816"/>
        <c:crosses val="autoZero"/>
        <c:auto val="1"/>
        <c:lblAlgn val="ctr"/>
        <c:lblOffset val="100"/>
        <c:noMultiLvlLbl val="0"/>
      </c:catAx>
      <c:valAx>
        <c:axId val="140546816"/>
        <c:scaling>
          <c:orientation val="minMax"/>
        </c:scaling>
        <c:delete val="1"/>
        <c:axPos val="b"/>
        <c:numFmt formatCode="General" sourceLinked="1"/>
        <c:majorTickMark val="none"/>
        <c:minorTickMark val="none"/>
        <c:tickLblPos val="none"/>
        <c:crossAx val="14054502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8665153753672"/>
          <c:y val="1.6378855466141221E-2"/>
          <c:w val="0.77613348462463283"/>
          <c:h val="0.9522244440593548"/>
        </c:manualLayout>
      </c:layout>
      <c:barChart>
        <c:barDir val="bar"/>
        <c:grouping val="stacked"/>
        <c:varyColors val="0"/>
        <c:ser>
          <c:idx val="0"/>
          <c:order val="0"/>
          <c:tx>
            <c:strRef>
              <c:f>Лист1!$B$1</c:f>
              <c:strCache>
                <c:ptCount val="1"/>
                <c:pt idx="0">
                  <c:v>Столбец1</c:v>
                </c:pt>
              </c:strCache>
            </c:strRef>
          </c:tx>
          <c:spPr>
            <a:solidFill>
              <a:srgbClr val="354652"/>
            </a:solidFill>
          </c:spPr>
          <c:invertIfNegative val="0"/>
          <c:dPt>
            <c:idx val="4"/>
            <c:invertIfNegative val="0"/>
            <c:bubble3D val="0"/>
            <c:spPr>
              <a:solidFill>
                <a:srgbClr val="354652"/>
              </a:solidFill>
              <a:ln>
                <a:solidFill>
                  <a:srgbClr val="354652"/>
                </a:solidFill>
              </a:ln>
            </c:spPr>
            <c:extLst>
              <c:ext xmlns:c16="http://schemas.microsoft.com/office/drawing/2014/chart" uri="{C3380CC4-5D6E-409C-BE32-E72D297353CC}">
                <c16:uniqueId val="{00000001-3C59-4DB2-8AD1-2782C31B2828}"/>
              </c:ext>
            </c:extLst>
          </c:dPt>
          <c:dPt>
            <c:idx val="5"/>
            <c:invertIfNegative val="0"/>
            <c:bubble3D val="0"/>
            <c:spPr>
              <a:solidFill>
                <a:schemeClr val="accent6">
                  <a:lumMod val="75000"/>
                </a:schemeClr>
              </a:solidFill>
            </c:spPr>
            <c:extLst>
              <c:ext xmlns:c16="http://schemas.microsoft.com/office/drawing/2014/chart" uri="{C3380CC4-5D6E-409C-BE32-E72D297353CC}">
                <c16:uniqueId val="{00000003-3C59-4DB2-8AD1-2782C31B2828}"/>
              </c:ext>
            </c:extLst>
          </c:dPt>
          <c:dLbls>
            <c:spPr>
              <a:noFill/>
              <a:ln>
                <a:noFill/>
              </a:ln>
              <a:effectLst/>
            </c:spPr>
            <c:txPr>
              <a:bodyPr/>
              <a:lstStyle/>
              <a:p>
                <a:pPr>
                  <a:defRPr sz="11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Ukraine</c:v>
                </c:pt>
                <c:pt idx="1">
                  <c:v>Slovakia</c:v>
                </c:pt>
                <c:pt idx="2">
                  <c:v>Russia</c:v>
                </c:pt>
                <c:pt idx="3">
                  <c:v>Romania</c:v>
                </c:pt>
                <c:pt idx="4">
                  <c:v>Italy</c:v>
                </c:pt>
                <c:pt idx="5">
                  <c:v>Moldova</c:v>
                </c:pt>
              </c:strCache>
            </c:strRef>
          </c:cat>
          <c:val>
            <c:numRef>
              <c:f>Лист1!$B$2:$B$7</c:f>
              <c:numCache>
                <c:formatCode>General</c:formatCode>
                <c:ptCount val="6"/>
                <c:pt idx="0">
                  <c:v>49.7</c:v>
                </c:pt>
                <c:pt idx="1">
                  <c:v>35.200000000000003</c:v>
                </c:pt>
                <c:pt idx="2">
                  <c:v>30</c:v>
                </c:pt>
                <c:pt idx="3">
                  <c:v>27.75</c:v>
                </c:pt>
                <c:pt idx="4">
                  <c:v>23.810000000000031</c:v>
                </c:pt>
                <c:pt idx="5">
                  <c:v>23</c:v>
                </c:pt>
              </c:numCache>
            </c:numRef>
          </c:val>
          <c:extLst>
            <c:ext xmlns:c16="http://schemas.microsoft.com/office/drawing/2014/chart" uri="{C3380CC4-5D6E-409C-BE32-E72D297353CC}">
              <c16:uniqueId val="{00000004-3C59-4DB2-8AD1-2782C31B2828}"/>
            </c:ext>
          </c:extLst>
        </c:ser>
        <c:dLbls>
          <c:showLegendKey val="0"/>
          <c:showVal val="0"/>
          <c:showCatName val="0"/>
          <c:showSerName val="0"/>
          <c:showPercent val="0"/>
          <c:showBubbleSize val="0"/>
        </c:dLbls>
        <c:gapWidth val="55"/>
        <c:overlap val="100"/>
        <c:axId val="140567680"/>
        <c:axId val="140569216"/>
      </c:barChart>
      <c:catAx>
        <c:axId val="140567680"/>
        <c:scaling>
          <c:orientation val="minMax"/>
        </c:scaling>
        <c:delete val="0"/>
        <c:axPos val="l"/>
        <c:numFmt formatCode="General" sourceLinked="0"/>
        <c:majorTickMark val="none"/>
        <c:minorTickMark val="none"/>
        <c:tickLblPos val="nextTo"/>
        <c:txPr>
          <a:bodyPr/>
          <a:lstStyle/>
          <a:p>
            <a:pPr>
              <a:defRPr sz="1100" b="1">
                <a:latin typeface="Bookman Old Style" pitchFamily="18" charset="0"/>
              </a:defRPr>
            </a:pPr>
            <a:endParaRPr lang="en-US"/>
          </a:p>
        </c:txPr>
        <c:crossAx val="140569216"/>
        <c:crosses val="autoZero"/>
        <c:auto val="1"/>
        <c:lblAlgn val="ctr"/>
        <c:lblOffset val="100"/>
        <c:noMultiLvlLbl val="0"/>
      </c:catAx>
      <c:valAx>
        <c:axId val="140569216"/>
        <c:scaling>
          <c:orientation val="minMax"/>
        </c:scaling>
        <c:delete val="1"/>
        <c:axPos val="b"/>
        <c:numFmt formatCode="General" sourceLinked="1"/>
        <c:majorTickMark val="none"/>
        <c:minorTickMark val="none"/>
        <c:tickLblPos val="none"/>
        <c:crossAx val="1405676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xPr>
        <a:bodyPr/>
        <a:lstStyle/>
        <a:p>
          <a:pPr>
            <a:defRPr sz="1554">
              <a:latin typeface="Bookman Old Style" pitchFamily="18" charset="0"/>
              <a:cs typeface="Times New Roman" pitchFamily="18" charset="0"/>
            </a:defRPr>
          </a:pPr>
          <a:endParaRPr lang="en-US"/>
        </a:p>
      </c:tx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24423811326878347"/>
          <c:y val="0.10053410433853244"/>
          <c:w val="0.67590982852815495"/>
          <c:h val="0.77567036151641222"/>
        </c:manualLayout>
      </c:layout>
      <c:bar3DChart>
        <c:barDir val="bar"/>
        <c:grouping val="clustered"/>
        <c:varyColors val="0"/>
        <c:ser>
          <c:idx val="0"/>
          <c:order val="0"/>
          <c:tx>
            <c:strRef>
              <c:f>Sheet1!$B$1</c:f>
              <c:strCache>
                <c:ptCount val="1"/>
                <c:pt idx="0">
                  <c:v>Export</c:v>
                </c:pt>
              </c:strCache>
            </c:strRef>
          </c:tx>
          <c:spPr>
            <a:solidFill>
              <a:srgbClr val="97BEE1"/>
            </a:solidFill>
          </c:spPr>
          <c:invertIfNegative val="0"/>
          <c:dPt>
            <c:idx val="0"/>
            <c:invertIfNegative val="0"/>
            <c:bubble3D val="0"/>
            <c:spPr>
              <a:solidFill>
                <a:srgbClr val="C00000"/>
              </a:solidFill>
            </c:spPr>
            <c:extLst>
              <c:ext xmlns:c16="http://schemas.microsoft.com/office/drawing/2014/chart" uri="{C3380CC4-5D6E-409C-BE32-E72D297353CC}">
                <c16:uniqueId val="{00000001-6941-431A-97BC-41EF137D6810}"/>
              </c:ext>
            </c:extLst>
          </c:dPt>
          <c:dLbls>
            <c:dLbl>
              <c:idx val="1"/>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941-431A-97BC-41EF137D6810}"/>
                </c:ext>
              </c:extLst>
            </c:dLbl>
            <c:dLbl>
              <c:idx val="3"/>
              <c:layout/>
              <c:tx>
                <c:rich>
                  <a:bodyPr/>
                  <a:lstStyle/>
                  <a:p>
                    <a:r>
                      <a:rPr lang="en-US" dirty="0" smtClean="0"/>
                      <a:t>3,7%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941-431A-97BC-41EF137D6810}"/>
                </c:ext>
              </c:extLst>
            </c:dLbl>
            <c:dLbl>
              <c:idx val="5"/>
              <c:layout/>
              <c:tx>
                <c:rich>
                  <a:bodyPr/>
                  <a:lstStyle/>
                  <a:p>
                    <a:r>
                      <a:rPr lang="en-US" dirty="0" smtClean="0"/>
                      <a:t>5,6%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941-431A-97BC-41EF137D6810}"/>
                </c:ext>
              </c:extLst>
            </c:dLbl>
            <c:dLbl>
              <c:idx val="6"/>
              <c:layout/>
              <c:tx>
                <c:rich>
                  <a:bodyPr/>
                  <a:lstStyle/>
                  <a:p>
                    <a:r>
                      <a:rPr lang="en-US" dirty="0" smtClean="0"/>
                      <a:t>6,2%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941-431A-97BC-41EF137D6810}"/>
                </c:ext>
              </c:extLst>
            </c:dLbl>
            <c:dLbl>
              <c:idx val="7"/>
              <c:layout/>
              <c:tx>
                <c:rich>
                  <a:bodyPr/>
                  <a:lstStyle/>
                  <a:p>
                    <a:r>
                      <a:rPr lang="en-US" dirty="0" smtClean="0"/>
                      <a:t>9,7%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941-431A-97BC-41EF137D6810}"/>
                </c:ext>
              </c:extLst>
            </c:dLbl>
            <c:dLbl>
              <c:idx val="8"/>
              <c:layout/>
              <c:tx>
                <c:rich>
                  <a:bodyPr/>
                  <a:lstStyle/>
                  <a:p>
                    <a:r>
                      <a:rPr lang="en-US" dirty="0" smtClean="0"/>
                      <a:t>11,4</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941-431A-97BC-41EF137D6810}"/>
                </c:ext>
              </c:extLst>
            </c:dLbl>
            <c:dLbl>
              <c:idx val="9"/>
              <c:layout/>
              <c:tx>
                <c:rich>
                  <a:bodyPr/>
                  <a:lstStyle/>
                  <a:p>
                    <a:r>
                      <a:rPr lang="en-US" dirty="0" smtClean="0"/>
                      <a:t>25.8%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941-431A-97BC-41EF137D6810}"/>
                </c:ext>
              </c:extLst>
            </c:dLbl>
            <c:spPr>
              <a:noFill/>
              <a:ln>
                <a:noFill/>
              </a:ln>
              <a:effectLst/>
            </c:spPr>
            <c:txPr>
              <a:bodyPr/>
              <a:lstStyle/>
              <a:p>
                <a:pPr>
                  <a:defRPr sz="1398"/>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Ukraine</c:v>
                </c:pt>
                <c:pt idx="1">
                  <c:v>Turkey</c:v>
                </c:pt>
                <c:pt idx="2">
                  <c:v>Poland</c:v>
                </c:pt>
                <c:pt idx="3">
                  <c:v>Bulgaria</c:v>
                </c:pt>
                <c:pt idx="4">
                  <c:v>Belarus</c:v>
                </c:pt>
                <c:pt idx="5">
                  <c:v>UK</c:v>
                </c:pt>
                <c:pt idx="6">
                  <c:v>Germany</c:v>
                </c:pt>
                <c:pt idx="7">
                  <c:v>Italy</c:v>
                </c:pt>
                <c:pt idx="8">
                  <c:v>Russia</c:v>
                </c:pt>
                <c:pt idx="9">
                  <c:v>Romania</c:v>
                </c:pt>
                <c:pt idx="10">
                  <c:v>Others</c:v>
                </c:pt>
              </c:strCache>
            </c:strRef>
          </c:cat>
          <c:val>
            <c:numRef>
              <c:f>Sheet1!$B$2:$B$12</c:f>
              <c:numCache>
                <c:formatCode>0.0%</c:formatCode>
                <c:ptCount val="11"/>
                <c:pt idx="0">
                  <c:v>2.4299999999999999E-2</c:v>
                </c:pt>
                <c:pt idx="1">
                  <c:v>3.0200000000000001E-2</c:v>
                </c:pt>
                <c:pt idx="2">
                  <c:v>3.5900000000000001E-2</c:v>
                </c:pt>
                <c:pt idx="3">
                  <c:v>3.7199999999999997E-2</c:v>
                </c:pt>
                <c:pt idx="4">
                  <c:v>5.0599999999999999E-2</c:v>
                </c:pt>
                <c:pt idx="5">
                  <c:v>5.5899999999999998E-2</c:v>
                </c:pt>
                <c:pt idx="6">
                  <c:v>6.1899999999999997E-2</c:v>
                </c:pt>
                <c:pt idx="7">
                  <c:v>9.69E-2</c:v>
                </c:pt>
                <c:pt idx="8">
                  <c:v>0.114</c:v>
                </c:pt>
                <c:pt idx="9">
                  <c:v>0.25800000000000001</c:v>
                </c:pt>
                <c:pt idx="10">
                  <c:v>0.23499999999999999</c:v>
                </c:pt>
              </c:numCache>
            </c:numRef>
          </c:val>
          <c:extLst>
            <c:ext xmlns:c16="http://schemas.microsoft.com/office/drawing/2014/chart" uri="{C3380CC4-5D6E-409C-BE32-E72D297353CC}">
              <c16:uniqueId val="{00000009-6941-431A-97BC-41EF137D6810}"/>
            </c:ext>
          </c:extLst>
        </c:ser>
        <c:dLbls>
          <c:showLegendKey val="0"/>
          <c:showVal val="0"/>
          <c:showCatName val="0"/>
          <c:showSerName val="0"/>
          <c:showPercent val="0"/>
          <c:showBubbleSize val="0"/>
        </c:dLbls>
        <c:gapWidth val="150"/>
        <c:shape val="box"/>
        <c:axId val="134137344"/>
        <c:axId val="134138880"/>
        <c:axId val="0"/>
      </c:bar3DChart>
      <c:catAx>
        <c:axId val="134137344"/>
        <c:scaling>
          <c:orientation val="minMax"/>
        </c:scaling>
        <c:delete val="0"/>
        <c:axPos val="l"/>
        <c:numFmt formatCode="General" sourceLinked="1"/>
        <c:majorTickMark val="out"/>
        <c:minorTickMark val="none"/>
        <c:tickLblPos val="nextTo"/>
        <c:txPr>
          <a:bodyPr/>
          <a:lstStyle/>
          <a:p>
            <a:pPr>
              <a:defRPr sz="1100" b="1">
                <a:latin typeface="Bookman Old Style" pitchFamily="18" charset="0"/>
                <a:cs typeface="Times New Roman" pitchFamily="18" charset="0"/>
              </a:defRPr>
            </a:pPr>
            <a:endParaRPr lang="en-US"/>
          </a:p>
        </c:txPr>
        <c:crossAx val="134138880"/>
        <c:crossesAt val="0"/>
        <c:auto val="1"/>
        <c:lblAlgn val="ctr"/>
        <c:lblOffset val="100"/>
        <c:noMultiLvlLbl val="0"/>
      </c:catAx>
      <c:valAx>
        <c:axId val="134138880"/>
        <c:scaling>
          <c:orientation val="minMax"/>
        </c:scaling>
        <c:delete val="0"/>
        <c:axPos val="b"/>
        <c:majorGridlines/>
        <c:numFmt formatCode="0%" sourceLinked="0"/>
        <c:majorTickMark val="out"/>
        <c:minorTickMark val="none"/>
        <c:tickLblPos val="nextTo"/>
        <c:txPr>
          <a:bodyPr/>
          <a:lstStyle/>
          <a:p>
            <a:pPr>
              <a:defRPr sz="1243">
                <a:solidFill>
                  <a:schemeClr val="tx2">
                    <a:lumMod val="50000"/>
                  </a:schemeClr>
                </a:solidFill>
                <a:latin typeface="Bookman Old Style" pitchFamily="18" charset="0"/>
                <a:cs typeface="Times New Roman" pitchFamily="18" charset="0"/>
              </a:defRPr>
            </a:pPr>
            <a:endParaRPr lang="en-US"/>
          </a:p>
        </c:txPr>
        <c:crossAx val="134137344"/>
        <c:crosses val="autoZero"/>
        <c:crossBetween val="between"/>
      </c:valAx>
      <c:spPr>
        <a:noFill/>
        <a:ln w="19730">
          <a:noFill/>
        </a:ln>
      </c:spPr>
    </c:plotArea>
    <c:plotVisOnly val="1"/>
    <c:dispBlanksAs val="gap"/>
    <c:showDLblsOverMax val="0"/>
  </c:chart>
  <c:spPr>
    <a:noFill/>
  </c:spPr>
  <c:txPr>
    <a:bodyPr/>
    <a:lstStyle/>
    <a:p>
      <a:pPr>
        <a:defRPr sz="1404"/>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5">
                <a:solidFill>
                  <a:schemeClr val="tx1"/>
                </a:solidFill>
                <a:latin typeface="Bookman Old Style" pitchFamily="18" charset="0"/>
                <a:cs typeface="Times New Roman" pitchFamily="18" charset="0"/>
              </a:defRPr>
            </a:pPr>
            <a:r>
              <a:rPr lang="en-US" sz="1712" dirty="0">
                <a:latin typeface="Bookman Old Style" pitchFamily="18" charset="0"/>
              </a:rPr>
              <a:t>Import</a:t>
            </a:r>
            <a:endParaRPr lang="en-US" dirty="0">
              <a:latin typeface="Bookman Old Style" pitchFamily="18" charset="0"/>
            </a:endParaRPr>
          </a:p>
        </c:rich>
      </c:tx>
      <c:layout>
        <c:manualLayout>
          <c:xMode val="edge"/>
          <c:yMode val="edge"/>
          <c:x val="0.37912306368307486"/>
          <c:y val="0"/>
        </c:manualLayout>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23305067661114195"/>
          <c:y val="9.5639116726007625E-2"/>
          <c:w val="0.63707720648608923"/>
          <c:h val="0.79033110501134662"/>
        </c:manualLayout>
      </c:layout>
      <c:bar3DChart>
        <c:barDir val="bar"/>
        <c:grouping val="clustered"/>
        <c:varyColors val="0"/>
        <c:ser>
          <c:idx val="0"/>
          <c:order val="0"/>
          <c:tx>
            <c:strRef>
              <c:f>Sheet1!$B$1</c:f>
              <c:strCache>
                <c:ptCount val="1"/>
                <c:pt idx="0">
                  <c:v>Import</c:v>
                </c:pt>
              </c:strCache>
            </c:strRef>
          </c:tx>
          <c:spPr>
            <a:solidFill>
              <a:srgbClr val="97BEE1"/>
            </a:solidFill>
            <a:ln>
              <a:solidFill>
                <a:schemeClr val="accent1"/>
              </a:solidFill>
            </a:ln>
          </c:spPr>
          <c:invertIfNegative val="0"/>
          <c:dPt>
            <c:idx val="0"/>
            <c:invertIfNegative val="0"/>
            <c:bubble3D val="0"/>
            <c:spPr>
              <a:solidFill>
                <a:srgbClr val="C00000"/>
              </a:solidFill>
              <a:ln>
                <a:solidFill>
                  <a:schemeClr val="accent1"/>
                </a:solidFill>
              </a:ln>
            </c:spPr>
            <c:extLst>
              <c:ext xmlns:c16="http://schemas.microsoft.com/office/drawing/2014/chart" uri="{C3380CC4-5D6E-409C-BE32-E72D297353CC}">
                <c16:uniqueId val="{00000001-214B-4F14-8948-39969A174503}"/>
              </c:ext>
            </c:extLst>
          </c:dPt>
          <c:dLbls>
            <c:spPr>
              <a:noFill/>
              <a:ln>
                <a:noFill/>
              </a:ln>
              <a:effectLst/>
            </c:spPr>
            <c:txPr>
              <a:bodyPr/>
              <a:lstStyle/>
              <a:p>
                <a:pPr>
                  <a:defRPr sz="1543"/>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France </c:v>
                </c:pt>
                <c:pt idx="1">
                  <c:v>Belarus</c:v>
                </c:pt>
                <c:pt idx="2">
                  <c:v>Poland</c:v>
                </c:pt>
                <c:pt idx="3">
                  <c:v>Turkey</c:v>
                </c:pt>
                <c:pt idx="4">
                  <c:v>Italy</c:v>
                </c:pt>
                <c:pt idx="5">
                  <c:v>Germany</c:v>
                </c:pt>
                <c:pt idx="6">
                  <c:v>Ukraine</c:v>
                </c:pt>
                <c:pt idx="7">
                  <c:v>China</c:v>
                </c:pt>
                <c:pt idx="8">
                  <c:v>Russia</c:v>
                </c:pt>
                <c:pt idx="9">
                  <c:v>Romania</c:v>
                </c:pt>
                <c:pt idx="10">
                  <c:v>Others</c:v>
                </c:pt>
              </c:strCache>
            </c:strRef>
          </c:cat>
          <c:val>
            <c:numRef>
              <c:f>Sheet1!$B$2:$B$12</c:f>
              <c:numCache>
                <c:formatCode>0.0%</c:formatCode>
                <c:ptCount val="11"/>
                <c:pt idx="0">
                  <c:v>2.24E-2</c:v>
                </c:pt>
                <c:pt idx="1">
                  <c:v>2.52E-2</c:v>
                </c:pt>
                <c:pt idx="2">
                  <c:v>3.2899999999999999E-2</c:v>
                </c:pt>
                <c:pt idx="3">
                  <c:v>6.7699999999999996E-2</c:v>
                </c:pt>
                <c:pt idx="4">
                  <c:v>6.9800000000000001E-2</c:v>
                </c:pt>
                <c:pt idx="5">
                  <c:v>7.8700000000000006E-2</c:v>
                </c:pt>
                <c:pt idx="6">
                  <c:v>9.5500000000000002E-2</c:v>
                </c:pt>
                <c:pt idx="7">
                  <c:v>9.7900000000000001E-2</c:v>
                </c:pt>
                <c:pt idx="8">
                  <c:v>0.1331</c:v>
                </c:pt>
                <c:pt idx="9">
                  <c:v>0.13719999999999999</c:v>
                </c:pt>
                <c:pt idx="10">
                  <c:v>0.24</c:v>
                </c:pt>
              </c:numCache>
            </c:numRef>
          </c:val>
          <c:extLst>
            <c:ext xmlns:c16="http://schemas.microsoft.com/office/drawing/2014/chart" uri="{C3380CC4-5D6E-409C-BE32-E72D297353CC}">
              <c16:uniqueId val="{00000002-214B-4F14-8948-39969A174503}"/>
            </c:ext>
          </c:extLst>
        </c:ser>
        <c:dLbls>
          <c:showLegendKey val="0"/>
          <c:showVal val="0"/>
          <c:showCatName val="0"/>
          <c:showSerName val="0"/>
          <c:showPercent val="0"/>
          <c:showBubbleSize val="0"/>
        </c:dLbls>
        <c:gapWidth val="150"/>
        <c:shape val="box"/>
        <c:axId val="134193536"/>
        <c:axId val="134195072"/>
        <c:axId val="0"/>
      </c:bar3DChart>
      <c:catAx>
        <c:axId val="134193536"/>
        <c:scaling>
          <c:orientation val="minMax"/>
        </c:scaling>
        <c:delete val="0"/>
        <c:axPos val="l"/>
        <c:numFmt formatCode="General" sourceLinked="1"/>
        <c:majorTickMark val="out"/>
        <c:minorTickMark val="none"/>
        <c:tickLblPos val="nextTo"/>
        <c:txPr>
          <a:bodyPr/>
          <a:lstStyle/>
          <a:p>
            <a:pPr>
              <a:defRPr sz="1050" b="1">
                <a:solidFill>
                  <a:schemeClr val="tx1"/>
                </a:solidFill>
                <a:latin typeface="Bookman Old Style" pitchFamily="18" charset="0"/>
                <a:cs typeface="Times New Roman" pitchFamily="18" charset="0"/>
              </a:defRPr>
            </a:pPr>
            <a:endParaRPr lang="en-US"/>
          </a:p>
        </c:txPr>
        <c:crossAx val="134195072"/>
        <c:crosses val="autoZero"/>
        <c:auto val="1"/>
        <c:lblAlgn val="ctr"/>
        <c:lblOffset val="100"/>
        <c:noMultiLvlLbl val="0"/>
      </c:catAx>
      <c:valAx>
        <c:axId val="134195072"/>
        <c:scaling>
          <c:orientation val="minMax"/>
        </c:scaling>
        <c:delete val="0"/>
        <c:axPos val="b"/>
        <c:majorGridlines/>
        <c:numFmt formatCode="0%" sourceLinked="0"/>
        <c:majorTickMark val="out"/>
        <c:minorTickMark val="none"/>
        <c:tickLblPos val="nextTo"/>
        <c:txPr>
          <a:bodyPr/>
          <a:lstStyle/>
          <a:p>
            <a:pPr>
              <a:defRPr sz="1200">
                <a:solidFill>
                  <a:schemeClr val="tx2">
                    <a:lumMod val="50000"/>
                  </a:schemeClr>
                </a:solidFill>
                <a:latin typeface="Bookman Old Style" pitchFamily="18" charset="0"/>
                <a:cs typeface="Times New Roman" pitchFamily="18" charset="0"/>
              </a:defRPr>
            </a:pPr>
            <a:endParaRPr lang="en-US"/>
          </a:p>
        </c:txPr>
        <c:crossAx val="134193536"/>
        <c:crosses val="autoZero"/>
        <c:crossBetween val="between"/>
      </c:valAx>
      <c:spPr>
        <a:noFill/>
        <a:ln w="25372">
          <a:noFill/>
        </a:ln>
      </c:spPr>
    </c:plotArea>
    <c:plotVisOnly val="1"/>
    <c:dispBlanksAs val="gap"/>
    <c:showDLblsOverMax val="0"/>
  </c:chart>
  <c:txPr>
    <a:bodyPr/>
    <a:lstStyle/>
    <a:p>
      <a:pPr>
        <a:defRPr sz="1338"/>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accent5">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9554945529791833E-2"/>
          <c:y val="1.086470297461545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Canadian Imports from Moldova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8E-413F-872E-3F6AF98899F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8E-413F-872E-3F6AF98899F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8E-413F-872E-3F6AF98899F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88E-413F-872E-3F6AF98899F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88E-413F-872E-3F6AF98899F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88E-413F-872E-3F6AF98899F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88E-413F-872E-3F6AF98899F7}"/>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88E-413F-872E-3F6AF98899F7}"/>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688E-413F-872E-3F6AF98899F7}"/>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688E-413F-872E-3F6AF98899F7}"/>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688E-413F-872E-3F6AF98899F7}"/>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688E-413F-872E-3F6AF98899F7}"/>
              </c:ext>
            </c:extLst>
          </c:dPt>
          <c:dLbls>
            <c:delete val="1"/>
          </c:dLbls>
          <c:cat>
            <c:strRef>
              <c:f>Sheet1!$A$2:$A$13</c:f>
              <c:strCache>
                <c:ptCount val="12"/>
                <c:pt idx="0">
                  <c:v>01 Animal &amp; Prod.</c:v>
                </c:pt>
                <c:pt idx="1">
                  <c:v>02 Veg. Prod.</c:v>
                </c:pt>
                <c:pt idx="2">
                  <c:v>04 Food Prod.</c:v>
                </c:pt>
                <c:pt idx="3">
                  <c:v>06 Chemical Prod.</c:v>
                </c:pt>
                <c:pt idx="4">
                  <c:v>07 Plastics, Rubber Prod.</c:v>
                </c:pt>
                <c:pt idx="5">
                  <c:v>08 Leather, Fur Prod.</c:v>
                </c:pt>
                <c:pt idx="6">
                  <c:v>11 Textiles Prod.</c:v>
                </c:pt>
                <c:pt idx="7">
                  <c:v>12 Dress Access.</c:v>
                </c:pt>
                <c:pt idx="8">
                  <c:v>13 Glass &amp; Stone Prod.</c:v>
                </c:pt>
                <c:pt idx="9">
                  <c:v>15 Base Metal Prod.</c:v>
                </c:pt>
                <c:pt idx="10">
                  <c:v>16 Mach. Mech. Elec. Prod.</c:v>
                </c:pt>
                <c:pt idx="11">
                  <c:v>20 Misc. Articles</c:v>
                </c:pt>
              </c:strCache>
            </c:strRef>
          </c:cat>
          <c:val>
            <c:numRef>
              <c:f>Sheet1!$B$2:$B$13</c:f>
              <c:numCache>
                <c:formatCode>"$"#,##0_);[Red]\("$"#,##0\)</c:formatCode>
                <c:ptCount val="12"/>
                <c:pt idx="0">
                  <c:v>71336</c:v>
                </c:pt>
                <c:pt idx="1">
                  <c:v>3756627</c:v>
                </c:pt>
                <c:pt idx="2">
                  <c:v>1564687</c:v>
                </c:pt>
                <c:pt idx="3">
                  <c:v>37311</c:v>
                </c:pt>
                <c:pt idx="4">
                  <c:v>32624</c:v>
                </c:pt>
                <c:pt idx="5">
                  <c:v>666639</c:v>
                </c:pt>
                <c:pt idx="6">
                  <c:v>2547957</c:v>
                </c:pt>
                <c:pt idx="7">
                  <c:v>775205</c:v>
                </c:pt>
                <c:pt idx="8">
                  <c:v>72372</c:v>
                </c:pt>
                <c:pt idx="9">
                  <c:v>18400</c:v>
                </c:pt>
                <c:pt idx="10">
                  <c:v>23114</c:v>
                </c:pt>
                <c:pt idx="11">
                  <c:v>743248</c:v>
                </c:pt>
              </c:numCache>
            </c:numRef>
          </c:val>
          <c:extLst>
            <c:ext xmlns:c16="http://schemas.microsoft.com/office/drawing/2014/chart" uri="{C3380CC4-5D6E-409C-BE32-E72D297353CC}">
              <c16:uniqueId val="{00000000-427C-49B7-A08A-F6ED308101B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924010685269106"/>
          <c:y val="9.4853188334157179E-2"/>
          <c:w val="0.34226167645308103"/>
          <c:h val="0.9051468116658427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accent5">
                    <a:lumMod val="50000"/>
                  </a:schemeClr>
                </a:solidFill>
                <a:latin typeface="+mn-lt"/>
                <a:ea typeface="+mn-ea"/>
                <a:cs typeface="+mn-cs"/>
              </a:defRPr>
            </a:pPr>
            <a:r>
              <a:rPr lang="en-US" dirty="0"/>
              <a:t>Canadian Exports to </a:t>
            </a:r>
            <a:endParaRPr lang="en-US" dirty="0" smtClean="0"/>
          </a:p>
          <a:p>
            <a:pPr>
              <a:defRPr sz="2000">
                <a:solidFill>
                  <a:schemeClr val="accent5">
                    <a:lumMod val="50000"/>
                  </a:schemeClr>
                </a:solidFill>
              </a:defRPr>
            </a:pPr>
            <a:r>
              <a:rPr lang="en-US" dirty="0" smtClean="0"/>
              <a:t>Moldova</a:t>
            </a:r>
            <a:endParaRPr lang="en-US" dirty="0"/>
          </a:p>
        </c:rich>
      </c:tx>
      <c:layout>
        <c:manualLayout>
          <c:xMode val="edge"/>
          <c:yMode val="edge"/>
          <c:x val="3.0830376125733556E-3"/>
          <c:y val="2.9542612892908028E-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Canadian Exports to Moldova</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D8B-4BD7-A5CD-6CF4FDD93BF1}"/>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D8B-4BD7-A5CD-6CF4FDD93BF1}"/>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D8B-4BD7-A5CD-6CF4FDD93BF1}"/>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D8B-4BD7-A5CD-6CF4FDD93BF1}"/>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D8B-4BD7-A5CD-6CF4FDD93BF1}"/>
              </c:ext>
            </c:extLst>
          </c:dPt>
          <c:dPt>
            <c:idx val="5"/>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D8B-4BD7-A5CD-6CF4FDD93BF1}"/>
              </c:ext>
            </c:extLst>
          </c:dPt>
          <c:dPt>
            <c:idx val="6"/>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FD8B-4BD7-A5CD-6CF4FDD93BF1}"/>
              </c:ext>
            </c:extLst>
          </c:dPt>
          <c:dPt>
            <c:idx val="7"/>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FD8B-4BD7-A5CD-6CF4FDD93BF1}"/>
              </c:ext>
            </c:extLst>
          </c:dPt>
          <c:dPt>
            <c:idx val="8"/>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FD8B-4BD7-A5CD-6CF4FDD93BF1}"/>
              </c:ext>
            </c:extLst>
          </c:dPt>
          <c:dPt>
            <c:idx val="9"/>
            <c:bubble3D val="0"/>
            <c:spPr>
              <a:solidFill>
                <a:schemeClr val="accent2">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FD8B-4BD7-A5CD-6CF4FDD93BF1}"/>
              </c:ext>
            </c:extLst>
          </c:dPt>
          <c:dPt>
            <c:idx val="10"/>
            <c:bubble3D val="0"/>
            <c:spPr>
              <a:solidFill>
                <a:schemeClr val="accent4">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FD8B-4BD7-A5CD-6CF4FDD93BF1}"/>
              </c:ext>
            </c:extLst>
          </c:dPt>
          <c:dPt>
            <c:idx val="11"/>
            <c:bubble3D val="0"/>
            <c:spPr>
              <a:solidFill>
                <a:schemeClr val="accent6">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FD8B-4BD7-A5CD-6CF4FDD93BF1}"/>
              </c:ext>
            </c:extLst>
          </c:dPt>
          <c:dLbls>
            <c:delete val="1"/>
          </c:dLbls>
          <c:cat>
            <c:strRef>
              <c:f>Sheet1!$A$2:$A$13</c:f>
              <c:strCache>
                <c:ptCount val="12"/>
                <c:pt idx="0">
                  <c:v>01 Animal &amp; Prod.</c:v>
                </c:pt>
                <c:pt idx="1">
                  <c:v>02 Veg. Prod.</c:v>
                </c:pt>
                <c:pt idx="2">
                  <c:v>04 Food Prod.</c:v>
                </c:pt>
                <c:pt idx="3">
                  <c:v>06 Chemical Prod.</c:v>
                </c:pt>
                <c:pt idx="4">
                  <c:v>07 Plastics, Rubber Prod.</c:v>
                </c:pt>
                <c:pt idx="5">
                  <c:v>12 Dress Access.</c:v>
                </c:pt>
                <c:pt idx="6">
                  <c:v>13 Glass &amp; Stone Prod.</c:v>
                </c:pt>
                <c:pt idx="7">
                  <c:v>15 Base Metal Prod.</c:v>
                </c:pt>
                <c:pt idx="8">
                  <c:v>16 Mach. Mech. Elec. Prod.</c:v>
                </c:pt>
                <c:pt idx="9">
                  <c:v>17 Vehicles and Equip.</c:v>
                </c:pt>
                <c:pt idx="10">
                  <c:v>18 Specialized Inst.</c:v>
                </c:pt>
                <c:pt idx="11">
                  <c:v>20 Misc. Articles</c:v>
                </c:pt>
              </c:strCache>
            </c:strRef>
          </c:cat>
          <c:val>
            <c:numRef>
              <c:f>Sheet1!$B$2:$B$13</c:f>
              <c:numCache>
                <c:formatCode>"$"#,##0_);[Red]\("$"#,##0\)</c:formatCode>
                <c:ptCount val="12"/>
                <c:pt idx="0">
                  <c:v>27256</c:v>
                </c:pt>
                <c:pt idx="1">
                  <c:v>2017</c:v>
                </c:pt>
                <c:pt idx="2">
                  <c:v>2017</c:v>
                </c:pt>
                <c:pt idx="3">
                  <c:v>452637</c:v>
                </c:pt>
                <c:pt idx="4">
                  <c:v>1554</c:v>
                </c:pt>
                <c:pt idx="5">
                  <c:v>2254</c:v>
                </c:pt>
                <c:pt idx="6">
                  <c:v>11772</c:v>
                </c:pt>
                <c:pt idx="7">
                  <c:v>5941</c:v>
                </c:pt>
                <c:pt idx="8">
                  <c:v>343105</c:v>
                </c:pt>
                <c:pt idx="9">
                  <c:v>193500</c:v>
                </c:pt>
                <c:pt idx="10">
                  <c:v>1844</c:v>
                </c:pt>
                <c:pt idx="11">
                  <c:v>93748</c:v>
                </c:pt>
              </c:numCache>
            </c:numRef>
          </c:val>
          <c:extLst>
            <c:ext xmlns:c16="http://schemas.microsoft.com/office/drawing/2014/chart" uri="{C3380CC4-5D6E-409C-BE32-E72D297353CC}">
              <c16:uniqueId val="{00000000-E063-4300-9F41-1354C668868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891948999275117"/>
          <c:y val="0.1136653194149632"/>
          <c:w val="0.34258228433180865"/>
          <c:h val="0.8861574249076793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09D95-629F-4C64-92BE-683974FD2BCC}" type="doc">
      <dgm:prSet loTypeId="urn:microsoft.com/office/officeart/2005/8/layout/matrix3" loCatId="matrix" qsTypeId="urn:microsoft.com/office/officeart/2005/8/quickstyle/3d1" qsCatId="3D" csTypeId="urn:microsoft.com/office/officeart/2005/8/colors/accent1_2#3" csCatId="accent1" phldr="1"/>
      <dgm:spPr/>
      <dgm:t>
        <a:bodyPr/>
        <a:lstStyle/>
        <a:p>
          <a:endParaRPr lang="ru-RU"/>
        </a:p>
      </dgm:t>
    </dgm:pt>
    <dgm:pt modelId="{68143287-350E-4FDC-86B0-578512FD4D12}">
      <dgm:prSet phldrT="[Text]" custT="1"/>
      <dgm:spPr/>
      <dgm:t>
        <a:bodyPr/>
        <a:lstStyle/>
        <a:p>
          <a:r>
            <a:rPr lang="en-US" sz="2000" b="1" baseline="0" dirty="0">
              <a:solidFill>
                <a:schemeClr val="bg1"/>
              </a:solidFill>
              <a:latin typeface="Times New Roman" pitchFamily="18" charset="0"/>
              <a:cs typeface="Times New Roman" pitchFamily="18" charset="0"/>
            </a:rPr>
            <a:t>Member of WTO</a:t>
          </a:r>
          <a:endParaRPr lang="ru-RU" sz="2000" b="1" baseline="0" dirty="0">
            <a:solidFill>
              <a:schemeClr val="bg1"/>
            </a:solidFill>
            <a:latin typeface="Times New Roman" pitchFamily="18" charset="0"/>
            <a:cs typeface="Times New Roman" pitchFamily="18" charset="0"/>
          </a:endParaRPr>
        </a:p>
      </dgm:t>
    </dgm:pt>
    <dgm:pt modelId="{622914FB-32FB-45DE-A128-1B899FB27475}" type="parTrans" cxnId="{FEB5D91A-861E-4965-8F11-2C00A4471A59}">
      <dgm:prSet/>
      <dgm:spPr/>
      <dgm:t>
        <a:bodyPr/>
        <a:lstStyle/>
        <a:p>
          <a:endParaRPr lang="ru-RU"/>
        </a:p>
      </dgm:t>
    </dgm:pt>
    <dgm:pt modelId="{99E58C10-18B6-4C97-B14E-1271B8E3528E}" type="sibTrans" cxnId="{FEB5D91A-861E-4965-8F11-2C00A4471A59}">
      <dgm:prSet/>
      <dgm:spPr/>
      <dgm:t>
        <a:bodyPr/>
        <a:lstStyle/>
        <a:p>
          <a:endParaRPr lang="ru-RU"/>
        </a:p>
      </dgm:t>
    </dgm:pt>
    <dgm:pt modelId="{0EA0AAAF-BF21-4ADF-AC58-D6A6E92147C7}">
      <dgm:prSet phldrT="[Text]" custT="1"/>
      <dgm:spPr/>
      <dgm:t>
        <a:bodyPr/>
        <a:lstStyle/>
        <a:p>
          <a:r>
            <a:rPr lang="en-US" sz="2000" b="1" baseline="0" dirty="0">
              <a:solidFill>
                <a:schemeClr val="bg1"/>
              </a:solidFill>
              <a:latin typeface="Times New Roman" pitchFamily="18" charset="0"/>
              <a:cs typeface="Times New Roman" pitchFamily="18" charset="0"/>
            </a:rPr>
            <a:t>Member of</a:t>
          </a:r>
          <a:r>
            <a:rPr lang="ru-RU" sz="2000" b="1" baseline="0" dirty="0">
              <a:solidFill>
                <a:schemeClr val="bg1"/>
              </a:solidFill>
              <a:latin typeface="Times New Roman" pitchFamily="18" charset="0"/>
              <a:cs typeface="Times New Roman" pitchFamily="18" charset="0"/>
            </a:rPr>
            <a:t> </a:t>
          </a:r>
          <a:r>
            <a:rPr lang="en-US" sz="2000" b="1" baseline="0" dirty="0">
              <a:solidFill>
                <a:schemeClr val="bg1"/>
              </a:solidFill>
              <a:latin typeface="Times New Roman" pitchFamily="18" charset="0"/>
              <a:cs typeface="Times New Roman" pitchFamily="18" charset="0"/>
            </a:rPr>
            <a:t>CEFTA</a:t>
          </a:r>
          <a:endParaRPr lang="ru-RU" sz="2000" b="1" baseline="0" dirty="0">
            <a:solidFill>
              <a:schemeClr val="bg1"/>
            </a:solidFill>
            <a:latin typeface="Times New Roman" pitchFamily="18" charset="0"/>
            <a:cs typeface="Times New Roman" pitchFamily="18" charset="0"/>
          </a:endParaRPr>
        </a:p>
      </dgm:t>
    </dgm:pt>
    <dgm:pt modelId="{5BD141D9-E1B1-4301-99EA-3201A59C0D9E}" type="parTrans" cxnId="{AAA8432D-0AA4-4469-BE47-B1A3BFAC0DEF}">
      <dgm:prSet/>
      <dgm:spPr/>
      <dgm:t>
        <a:bodyPr/>
        <a:lstStyle/>
        <a:p>
          <a:endParaRPr lang="ru-RU"/>
        </a:p>
      </dgm:t>
    </dgm:pt>
    <dgm:pt modelId="{9D1AA6BF-6FC8-42AD-8698-79D9B69E1367}" type="sibTrans" cxnId="{AAA8432D-0AA4-4469-BE47-B1A3BFAC0DEF}">
      <dgm:prSet/>
      <dgm:spPr/>
      <dgm:t>
        <a:bodyPr/>
        <a:lstStyle/>
        <a:p>
          <a:endParaRPr lang="ru-RU"/>
        </a:p>
      </dgm:t>
    </dgm:pt>
    <dgm:pt modelId="{9D601A3C-263E-49E3-AC7F-0313AACE5BF1}">
      <dgm:prSet phldrT="[Text]" custT="1"/>
      <dgm:spPr/>
      <dgm:t>
        <a:bodyPr/>
        <a:lstStyle/>
        <a:p>
          <a:r>
            <a:rPr lang="en-US" sz="2000" b="1" baseline="0" dirty="0">
              <a:solidFill>
                <a:schemeClr val="bg1"/>
              </a:solidFill>
              <a:latin typeface="Times New Roman" pitchFamily="18" charset="0"/>
              <a:cs typeface="Times New Roman" pitchFamily="18" charset="0"/>
            </a:rPr>
            <a:t>EU ATP</a:t>
          </a:r>
          <a:endParaRPr lang="ru-RU" sz="2000" b="1" baseline="0" dirty="0">
            <a:solidFill>
              <a:schemeClr val="bg1"/>
            </a:solidFill>
            <a:latin typeface="Times New Roman" pitchFamily="18" charset="0"/>
            <a:cs typeface="Times New Roman" pitchFamily="18" charset="0"/>
          </a:endParaRPr>
        </a:p>
      </dgm:t>
    </dgm:pt>
    <dgm:pt modelId="{72D09002-ECC5-460A-9880-66AB7B4363FA}" type="parTrans" cxnId="{06CF97F1-60FB-441D-B67B-8D8333A1B693}">
      <dgm:prSet/>
      <dgm:spPr/>
      <dgm:t>
        <a:bodyPr/>
        <a:lstStyle/>
        <a:p>
          <a:endParaRPr lang="ru-RU"/>
        </a:p>
      </dgm:t>
    </dgm:pt>
    <dgm:pt modelId="{0741E0EE-4B57-4561-929A-16165430B0DD}" type="sibTrans" cxnId="{06CF97F1-60FB-441D-B67B-8D8333A1B693}">
      <dgm:prSet/>
      <dgm:spPr/>
      <dgm:t>
        <a:bodyPr/>
        <a:lstStyle/>
        <a:p>
          <a:endParaRPr lang="ru-RU"/>
        </a:p>
      </dgm:t>
    </dgm:pt>
    <dgm:pt modelId="{8A9946FE-5489-4785-916F-16D7FCB4A158}">
      <dgm:prSet phldrT="[Text]" custT="1"/>
      <dgm:spPr/>
      <dgm:t>
        <a:bodyPr/>
        <a:lstStyle/>
        <a:p>
          <a:r>
            <a:rPr lang="en-US" sz="2000" b="1" baseline="0" dirty="0">
              <a:solidFill>
                <a:schemeClr val="bg1"/>
              </a:solidFill>
              <a:latin typeface="Times New Roman" pitchFamily="18" charset="0"/>
              <a:cs typeface="Times New Roman" pitchFamily="18" charset="0"/>
            </a:rPr>
            <a:t>Member of CIS</a:t>
          </a:r>
          <a:endParaRPr lang="ru-RU" sz="2000" b="1" baseline="0" dirty="0">
            <a:solidFill>
              <a:schemeClr val="bg1"/>
            </a:solidFill>
            <a:latin typeface="Times New Roman" pitchFamily="18" charset="0"/>
            <a:cs typeface="Times New Roman" pitchFamily="18" charset="0"/>
          </a:endParaRPr>
        </a:p>
      </dgm:t>
    </dgm:pt>
    <dgm:pt modelId="{7D40CD39-7B7D-464F-8E80-BB37CF593DF9}" type="parTrans" cxnId="{3C14AFB2-D80B-4341-AB11-4BC6051A1063}">
      <dgm:prSet/>
      <dgm:spPr/>
      <dgm:t>
        <a:bodyPr/>
        <a:lstStyle/>
        <a:p>
          <a:endParaRPr lang="ru-RU"/>
        </a:p>
      </dgm:t>
    </dgm:pt>
    <dgm:pt modelId="{AC96EE98-64F1-4EF7-900D-A613F2459BD8}" type="sibTrans" cxnId="{3C14AFB2-D80B-4341-AB11-4BC6051A1063}">
      <dgm:prSet/>
      <dgm:spPr/>
      <dgm:t>
        <a:bodyPr/>
        <a:lstStyle/>
        <a:p>
          <a:endParaRPr lang="ru-RU"/>
        </a:p>
      </dgm:t>
    </dgm:pt>
    <dgm:pt modelId="{B71D962C-8992-472E-BEAC-F66FC56C163D}">
      <dgm:prSet phldrT="[Text]"/>
      <dgm:spPr/>
      <dgm:t>
        <a:bodyPr/>
        <a:lstStyle/>
        <a:p>
          <a:endParaRPr lang="ro-RO" dirty="0"/>
        </a:p>
      </dgm:t>
    </dgm:pt>
    <dgm:pt modelId="{3580CAD7-B358-4881-BC69-7F36A7719DBB}" type="parTrans" cxnId="{299A9F09-03AB-4532-8BF8-431889BDC48C}">
      <dgm:prSet/>
      <dgm:spPr/>
      <dgm:t>
        <a:bodyPr/>
        <a:lstStyle/>
        <a:p>
          <a:endParaRPr lang="ro-RO"/>
        </a:p>
      </dgm:t>
    </dgm:pt>
    <dgm:pt modelId="{6EFB46E6-12C2-490D-B630-898545202734}" type="sibTrans" cxnId="{299A9F09-03AB-4532-8BF8-431889BDC48C}">
      <dgm:prSet/>
      <dgm:spPr/>
      <dgm:t>
        <a:bodyPr/>
        <a:lstStyle/>
        <a:p>
          <a:endParaRPr lang="ro-RO"/>
        </a:p>
      </dgm:t>
    </dgm:pt>
    <dgm:pt modelId="{F76E50F1-6521-4239-8BD0-C3C4E33EDE38}">
      <dgm:prSet phldrT="[Text]"/>
      <dgm:spPr/>
      <dgm:t>
        <a:bodyPr/>
        <a:lstStyle/>
        <a:p>
          <a:endParaRPr lang="ro-RO" dirty="0"/>
        </a:p>
      </dgm:t>
    </dgm:pt>
    <dgm:pt modelId="{07DF57B3-1A33-4B89-BB50-66FD19750713}" type="parTrans" cxnId="{7558C761-F0BE-475A-9491-2D43BFF06E9D}">
      <dgm:prSet/>
      <dgm:spPr/>
      <dgm:t>
        <a:bodyPr/>
        <a:lstStyle/>
        <a:p>
          <a:endParaRPr lang="ro-RO"/>
        </a:p>
      </dgm:t>
    </dgm:pt>
    <dgm:pt modelId="{0C7D9664-6874-4EAA-97A3-8C39180111F3}" type="sibTrans" cxnId="{7558C761-F0BE-475A-9491-2D43BFF06E9D}">
      <dgm:prSet/>
      <dgm:spPr/>
      <dgm:t>
        <a:bodyPr/>
        <a:lstStyle/>
        <a:p>
          <a:endParaRPr lang="ro-RO"/>
        </a:p>
      </dgm:t>
    </dgm:pt>
    <dgm:pt modelId="{47FF623C-46E3-4AC5-B45C-3146CA4B6DB5}">
      <dgm:prSet phldrT="[Text]"/>
      <dgm:spPr/>
      <dgm:t>
        <a:bodyPr/>
        <a:lstStyle/>
        <a:p>
          <a:endParaRPr lang="ro-RO" dirty="0"/>
        </a:p>
      </dgm:t>
    </dgm:pt>
    <dgm:pt modelId="{3D5AACDB-1A1C-4727-BD76-09B1B435F7F2}" type="parTrans" cxnId="{EDDB1785-6FAF-445E-AF27-D1072F6EE89E}">
      <dgm:prSet/>
      <dgm:spPr/>
      <dgm:t>
        <a:bodyPr/>
        <a:lstStyle/>
        <a:p>
          <a:endParaRPr lang="ro-RO"/>
        </a:p>
      </dgm:t>
    </dgm:pt>
    <dgm:pt modelId="{C12857A0-A1F9-4CDD-8AB3-5AF126996986}" type="sibTrans" cxnId="{EDDB1785-6FAF-445E-AF27-D1072F6EE89E}">
      <dgm:prSet/>
      <dgm:spPr/>
      <dgm:t>
        <a:bodyPr/>
        <a:lstStyle/>
        <a:p>
          <a:endParaRPr lang="ro-RO"/>
        </a:p>
      </dgm:t>
    </dgm:pt>
    <dgm:pt modelId="{527A5E9E-7451-48FA-998E-4712ADA3D4C2}">
      <dgm:prSet phldrT="[Text]"/>
      <dgm:spPr/>
      <dgm:t>
        <a:bodyPr/>
        <a:lstStyle/>
        <a:p>
          <a:endParaRPr lang="ro-RO" dirty="0"/>
        </a:p>
      </dgm:t>
    </dgm:pt>
    <dgm:pt modelId="{B7ACBA29-00DD-4948-90A0-6C6C969EF4F1}" type="parTrans" cxnId="{F2FCB546-7C29-4090-A45D-05FB93C1914B}">
      <dgm:prSet/>
      <dgm:spPr/>
      <dgm:t>
        <a:bodyPr/>
        <a:lstStyle/>
        <a:p>
          <a:endParaRPr lang="ro-RO"/>
        </a:p>
      </dgm:t>
    </dgm:pt>
    <dgm:pt modelId="{001A064B-7243-4A73-9420-57A44C31653C}" type="sibTrans" cxnId="{F2FCB546-7C29-4090-A45D-05FB93C1914B}">
      <dgm:prSet/>
      <dgm:spPr/>
      <dgm:t>
        <a:bodyPr/>
        <a:lstStyle/>
        <a:p>
          <a:endParaRPr lang="ro-RO"/>
        </a:p>
      </dgm:t>
    </dgm:pt>
    <dgm:pt modelId="{90E137EB-0773-45E3-831C-C14657D5ECF2}">
      <dgm:prSet phldrT="[Text]"/>
      <dgm:spPr/>
      <dgm:t>
        <a:bodyPr/>
        <a:lstStyle/>
        <a:p>
          <a:endParaRPr lang="ro-RO" dirty="0"/>
        </a:p>
      </dgm:t>
    </dgm:pt>
    <dgm:pt modelId="{0E64133E-0A4B-4811-A4F9-AA13B3F96061}" type="parTrans" cxnId="{DF327043-0FA0-49D3-8AA2-0B167DF2773C}">
      <dgm:prSet/>
      <dgm:spPr/>
      <dgm:t>
        <a:bodyPr/>
        <a:lstStyle/>
        <a:p>
          <a:endParaRPr lang="ro-RO"/>
        </a:p>
      </dgm:t>
    </dgm:pt>
    <dgm:pt modelId="{45FB3601-2E38-487A-859E-EAE0732823CC}" type="sibTrans" cxnId="{DF327043-0FA0-49D3-8AA2-0B167DF2773C}">
      <dgm:prSet/>
      <dgm:spPr/>
      <dgm:t>
        <a:bodyPr/>
        <a:lstStyle/>
        <a:p>
          <a:endParaRPr lang="ro-RO"/>
        </a:p>
      </dgm:t>
    </dgm:pt>
    <dgm:pt modelId="{914336EF-2AAC-4F6A-9B35-48930FEA3823}" type="pres">
      <dgm:prSet presAssocID="{FBA09D95-629F-4C64-92BE-683974FD2BCC}" presName="matrix" presStyleCnt="0">
        <dgm:presLayoutVars>
          <dgm:chMax val="1"/>
          <dgm:dir/>
          <dgm:resizeHandles val="exact"/>
        </dgm:presLayoutVars>
      </dgm:prSet>
      <dgm:spPr/>
      <dgm:t>
        <a:bodyPr/>
        <a:lstStyle/>
        <a:p>
          <a:endParaRPr lang="en-US"/>
        </a:p>
      </dgm:t>
    </dgm:pt>
    <dgm:pt modelId="{9D01F9AF-BD34-489B-9C11-D1BF22D8EF7A}" type="pres">
      <dgm:prSet presAssocID="{FBA09D95-629F-4C64-92BE-683974FD2BCC}" presName="diamond" presStyleLbl="bgShp" presStyleIdx="0" presStyleCnt="1" custScaleX="142154" custLinFactNeighborX="-7247"/>
      <dgm:spPr/>
    </dgm:pt>
    <dgm:pt modelId="{1CD84FA0-9673-4BB0-82A8-2191FA688B56}" type="pres">
      <dgm:prSet presAssocID="{FBA09D95-629F-4C64-92BE-683974FD2BCC}" presName="quad1" presStyleLbl="node1" presStyleIdx="0" presStyleCnt="4">
        <dgm:presLayoutVars>
          <dgm:chMax val="0"/>
          <dgm:chPref val="0"/>
          <dgm:bulletEnabled val="1"/>
        </dgm:presLayoutVars>
      </dgm:prSet>
      <dgm:spPr/>
      <dgm:t>
        <a:bodyPr/>
        <a:lstStyle/>
        <a:p>
          <a:endParaRPr lang="en-US"/>
        </a:p>
      </dgm:t>
    </dgm:pt>
    <dgm:pt modelId="{85D376C3-1530-4E75-B018-55F86578223E}" type="pres">
      <dgm:prSet presAssocID="{FBA09D95-629F-4C64-92BE-683974FD2BCC}" presName="quad2" presStyleLbl="node1" presStyleIdx="1" presStyleCnt="4">
        <dgm:presLayoutVars>
          <dgm:chMax val="0"/>
          <dgm:chPref val="0"/>
          <dgm:bulletEnabled val="1"/>
        </dgm:presLayoutVars>
      </dgm:prSet>
      <dgm:spPr/>
      <dgm:t>
        <a:bodyPr/>
        <a:lstStyle/>
        <a:p>
          <a:endParaRPr lang="en-US"/>
        </a:p>
      </dgm:t>
    </dgm:pt>
    <dgm:pt modelId="{9223EC47-4AA6-4B96-B15E-BCFB36131404}" type="pres">
      <dgm:prSet presAssocID="{FBA09D95-629F-4C64-92BE-683974FD2BCC}" presName="quad3" presStyleLbl="node1" presStyleIdx="2" presStyleCnt="4">
        <dgm:presLayoutVars>
          <dgm:chMax val="0"/>
          <dgm:chPref val="0"/>
          <dgm:bulletEnabled val="1"/>
        </dgm:presLayoutVars>
      </dgm:prSet>
      <dgm:spPr/>
      <dgm:t>
        <a:bodyPr/>
        <a:lstStyle/>
        <a:p>
          <a:endParaRPr lang="en-US"/>
        </a:p>
      </dgm:t>
    </dgm:pt>
    <dgm:pt modelId="{735C3CAB-C6A1-43E3-9074-6D7E2A82C446}" type="pres">
      <dgm:prSet presAssocID="{FBA09D95-629F-4C64-92BE-683974FD2BCC}" presName="quad4" presStyleLbl="node1" presStyleIdx="3" presStyleCnt="4">
        <dgm:presLayoutVars>
          <dgm:chMax val="0"/>
          <dgm:chPref val="0"/>
          <dgm:bulletEnabled val="1"/>
        </dgm:presLayoutVars>
      </dgm:prSet>
      <dgm:spPr/>
      <dgm:t>
        <a:bodyPr/>
        <a:lstStyle/>
        <a:p>
          <a:endParaRPr lang="en-US"/>
        </a:p>
      </dgm:t>
    </dgm:pt>
  </dgm:ptLst>
  <dgm:cxnLst>
    <dgm:cxn modelId="{AAA8432D-0AA4-4469-BE47-B1A3BFAC0DEF}" srcId="{FBA09D95-629F-4C64-92BE-683974FD2BCC}" destId="{0EA0AAAF-BF21-4ADF-AC58-D6A6E92147C7}" srcOrd="1" destOrd="0" parTransId="{5BD141D9-E1B1-4301-99EA-3201A59C0D9E}" sibTransId="{9D1AA6BF-6FC8-42AD-8698-79D9B69E1367}"/>
    <dgm:cxn modelId="{8381C3D3-E8A8-44A6-9E59-3943E8E12D8F}" type="presOf" srcId="{68143287-350E-4FDC-86B0-578512FD4D12}" destId="{1CD84FA0-9673-4BB0-82A8-2191FA688B56}" srcOrd="0" destOrd="0" presId="urn:microsoft.com/office/officeart/2005/8/layout/matrix3"/>
    <dgm:cxn modelId="{7DF97F60-0EB8-423C-8ED2-A21ED5F61941}" type="presOf" srcId="{FBA09D95-629F-4C64-92BE-683974FD2BCC}" destId="{914336EF-2AAC-4F6A-9B35-48930FEA3823}" srcOrd="0" destOrd="0" presId="urn:microsoft.com/office/officeart/2005/8/layout/matrix3"/>
    <dgm:cxn modelId="{F2FCB546-7C29-4090-A45D-05FB93C1914B}" srcId="{FBA09D95-629F-4C64-92BE-683974FD2BCC}" destId="{527A5E9E-7451-48FA-998E-4712ADA3D4C2}" srcOrd="7" destOrd="0" parTransId="{B7ACBA29-00DD-4948-90A0-6C6C969EF4F1}" sibTransId="{001A064B-7243-4A73-9420-57A44C31653C}"/>
    <dgm:cxn modelId="{92A2EBA3-C0FE-4A9F-883F-AAFB0440A067}" type="presOf" srcId="{9D601A3C-263E-49E3-AC7F-0313AACE5BF1}" destId="{9223EC47-4AA6-4B96-B15E-BCFB36131404}" srcOrd="0" destOrd="0" presId="urn:microsoft.com/office/officeart/2005/8/layout/matrix3"/>
    <dgm:cxn modelId="{58872DD2-E8C1-4F51-9EEF-FAA6B1DB3B49}" type="presOf" srcId="{8A9946FE-5489-4785-916F-16D7FCB4A158}" destId="{735C3CAB-C6A1-43E3-9074-6D7E2A82C446}" srcOrd="0" destOrd="0" presId="urn:microsoft.com/office/officeart/2005/8/layout/matrix3"/>
    <dgm:cxn modelId="{7558C761-F0BE-475A-9491-2D43BFF06E9D}" srcId="{FBA09D95-629F-4C64-92BE-683974FD2BCC}" destId="{F76E50F1-6521-4239-8BD0-C3C4E33EDE38}" srcOrd="5" destOrd="0" parTransId="{07DF57B3-1A33-4B89-BB50-66FD19750713}" sibTransId="{0C7D9664-6874-4EAA-97A3-8C39180111F3}"/>
    <dgm:cxn modelId="{3C14AFB2-D80B-4341-AB11-4BC6051A1063}" srcId="{FBA09D95-629F-4C64-92BE-683974FD2BCC}" destId="{8A9946FE-5489-4785-916F-16D7FCB4A158}" srcOrd="3" destOrd="0" parTransId="{7D40CD39-7B7D-464F-8E80-BB37CF593DF9}" sibTransId="{AC96EE98-64F1-4EF7-900D-A613F2459BD8}"/>
    <dgm:cxn modelId="{FEB5D91A-861E-4965-8F11-2C00A4471A59}" srcId="{FBA09D95-629F-4C64-92BE-683974FD2BCC}" destId="{68143287-350E-4FDC-86B0-578512FD4D12}" srcOrd="0" destOrd="0" parTransId="{622914FB-32FB-45DE-A128-1B899FB27475}" sibTransId="{99E58C10-18B6-4C97-B14E-1271B8E3528E}"/>
    <dgm:cxn modelId="{EDDB1785-6FAF-445E-AF27-D1072F6EE89E}" srcId="{FBA09D95-629F-4C64-92BE-683974FD2BCC}" destId="{47FF623C-46E3-4AC5-B45C-3146CA4B6DB5}" srcOrd="6" destOrd="0" parTransId="{3D5AACDB-1A1C-4727-BD76-09B1B435F7F2}" sibTransId="{C12857A0-A1F9-4CDD-8AB3-5AF126996986}"/>
    <dgm:cxn modelId="{52835D9D-3965-4FDF-8165-606E6874695C}" type="presOf" srcId="{0EA0AAAF-BF21-4ADF-AC58-D6A6E92147C7}" destId="{85D376C3-1530-4E75-B018-55F86578223E}" srcOrd="0" destOrd="0" presId="urn:microsoft.com/office/officeart/2005/8/layout/matrix3"/>
    <dgm:cxn modelId="{06CF97F1-60FB-441D-B67B-8D8333A1B693}" srcId="{FBA09D95-629F-4C64-92BE-683974FD2BCC}" destId="{9D601A3C-263E-49E3-AC7F-0313AACE5BF1}" srcOrd="2" destOrd="0" parTransId="{72D09002-ECC5-460A-9880-66AB7B4363FA}" sibTransId="{0741E0EE-4B57-4561-929A-16165430B0DD}"/>
    <dgm:cxn modelId="{DF327043-0FA0-49D3-8AA2-0B167DF2773C}" srcId="{FBA09D95-629F-4C64-92BE-683974FD2BCC}" destId="{90E137EB-0773-45E3-831C-C14657D5ECF2}" srcOrd="8" destOrd="0" parTransId="{0E64133E-0A4B-4811-A4F9-AA13B3F96061}" sibTransId="{45FB3601-2E38-487A-859E-EAE0732823CC}"/>
    <dgm:cxn modelId="{299A9F09-03AB-4532-8BF8-431889BDC48C}" srcId="{FBA09D95-629F-4C64-92BE-683974FD2BCC}" destId="{B71D962C-8992-472E-BEAC-F66FC56C163D}" srcOrd="4" destOrd="0" parTransId="{3580CAD7-B358-4881-BC69-7F36A7719DBB}" sibTransId="{6EFB46E6-12C2-490D-B630-898545202734}"/>
    <dgm:cxn modelId="{BEEA9CD5-AD5D-4153-8C3B-B6954C32B892}" type="presParOf" srcId="{914336EF-2AAC-4F6A-9B35-48930FEA3823}" destId="{9D01F9AF-BD34-489B-9C11-D1BF22D8EF7A}" srcOrd="0" destOrd="0" presId="urn:microsoft.com/office/officeart/2005/8/layout/matrix3"/>
    <dgm:cxn modelId="{033D7216-D171-404A-B3D2-5596058B09F7}" type="presParOf" srcId="{914336EF-2AAC-4F6A-9B35-48930FEA3823}" destId="{1CD84FA0-9673-4BB0-82A8-2191FA688B56}" srcOrd="1" destOrd="0" presId="urn:microsoft.com/office/officeart/2005/8/layout/matrix3"/>
    <dgm:cxn modelId="{60E6909F-54F7-4118-806A-C36AC9D85558}" type="presParOf" srcId="{914336EF-2AAC-4F6A-9B35-48930FEA3823}" destId="{85D376C3-1530-4E75-B018-55F86578223E}" srcOrd="2" destOrd="0" presId="urn:microsoft.com/office/officeart/2005/8/layout/matrix3"/>
    <dgm:cxn modelId="{4F974052-3477-4DEC-AAC0-11BBA55CD6DA}" type="presParOf" srcId="{914336EF-2AAC-4F6A-9B35-48930FEA3823}" destId="{9223EC47-4AA6-4B96-B15E-BCFB36131404}" srcOrd="3" destOrd="0" presId="urn:microsoft.com/office/officeart/2005/8/layout/matrix3"/>
    <dgm:cxn modelId="{F849A877-7DD1-47D8-A486-54115DE71A86}" type="presParOf" srcId="{914336EF-2AAC-4F6A-9B35-48930FEA3823}" destId="{735C3CAB-C6A1-43E3-9074-6D7E2A82C44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8755F-43FA-4FF3-BCC5-A1CDF876985A}" type="doc">
      <dgm:prSet loTypeId="urn:microsoft.com/office/officeart/2005/8/layout/equation1" loCatId="relationship" qsTypeId="urn:microsoft.com/office/officeart/2005/8/quickstyle/3d1" qsCatId="3D" csTypeId="urn:microsoft.com/office/officeart/2005/8/colors/accent1_2#10" csCatId="accent1" phldr="1"/>
      <dgm:spPr/>
      <dgm:t>
        <a:bodyPr/>
        <a:lstStyle/>
        <a:p>
          <a:endParaRPr lang="ro-RO"/>
        </a:p>
      </dgm:t>
    </dgm:pt>
    <dgm:pt modelId="{45BEC78F-69FD-4E21-B5B6-93D7CDCAEDEA}">
      <dgm:prSet phldrT="[Text]"/>
      <dgm:spPr/>
      <dgm:t>
        <a:bodyPr/>
        <a:lstStyle/>
        <a:p>
          <a:r>
            <a:rPr lang="en-US" b="1" dirty="0">
              <a:solidFill>
                <a:schemeClr val="bg1"/>
              </a:solidFill>
            </a:rPr>
            <a:t>EU </a:t>
          </a:r>
        </a:p>
        <a:p>
          <a:r>
            <a:rPr lang="en-US" b="1" dirty="0">
              <a:solidFill>
                <a:schemeClr val="bg1"/>
              </a:solidFill>
            </a:rPr>
            <a:t>505 </a:t>
          </a:r>
          <a:r>
            <a:rPr lang="en-US" b="1" noProof="0" dirty="0">
              <a:solidFill>
                <a:schemeClr val="bg1"/>
              </a:solidFill>
            </a:rPr>
            <a:t>mil. people</a:t>
          </a:r>
          <a:endParaRPr lang="ro-RO" b="1" dirty="0">
            <a:solidFill>
              <a:schemeClr val="bg1"/>
            </a:solidFill>
          </a:endParaRPr>
        </a:p>
      </dgm:t>
    </dgm:pt>
    <dgm:pt modelId="{1F1B66E8-D9BB-46EE-B5FD-E1BAFFC245BD}" type="parTrans" cxnId="{82662159-4479-4DEF-99AC-595630CDB021}">
      <dgm:prSet/>
      <dgm:spPr/>
      <dgm:t>
        <a:bodyPr/>
        <a:lstStyle/>
        <a:p>
          <a:endParaRPr lang="ro-RO"/>
        </a:p>
      </dgm:t>
    </dgm:pt>
    <dgm:pt modelId="{A51B48CE-5BA5-4B03-870E-474C3FDC34BB}" type="sibTrans" cxnId="{82662159-4479-4DEF-99AC-595630CDB021}">
      <dgm:prSet/>
      <dgm:spPr/>
      <dgm:t>
        <a:bodyPr/>
        <a:lstStyle/>
        <a:p>
          <a:endParaRPr lang="ro-RO" dirty="0"/>
        </a:p>
      </dgm:t>
    </dgm:pt>
    <dgm:pt modelId="{A1AFA6E1-6BB0-46ED-BDB8-928B3545791C}">
      <dgm:prSet phldrT="[Text]"/>
      <dgm:spPr/>
      <dgm:t>
        <a:bodyPr/>
        <a:lstStyle/>
        <a:p>
          <a:r>
            <a:rPr lang="en-US" b="1" dirty="0">
              <a:solidFill>
                <a:schemeClr val="bg1"/>
              </a:solidFill>
            </a:rPr>
            <a:t>CEFTA </a:t>
          </a:r>
        </a:p>
        <a:p>
          <a:r>
            <a:rPr lang="en-US" b="1" dirty="0">
              <a:solidFill>
                <a:schemeClr val="bg1"/>
              </a:solidFill>
            </a:rPr>
            <a:t>22 mil</a:t>
          </a:r>
          <a:r>
            <a:rPr lang="ru-RU" b="1" dirty="0">
              <a:solidFill>
                <a:schemeClr val="bg1"/>
              </a:solidFill>
            </a:rPr>
            <a:t>. </a:t>
          </a:r>
          <a:r>
            <a:rPr lang="en-US" b="1" dirty="0">
              <a:solidFill>
                <a:schemeClr val="bg1"/>
              </a:solidFill>
            </a:rPr>
            <a:t>people</a:t>
          </a:r>
          <a:endParaRPr lang="ro-RO" b="1" dirty="0">
            <a:solidFill>
              <a:schemeClr val="bg1"/>
            </a:solidFill>
          </a:endParaRPr>
        </a:p>
      </dgm:t>
    </dgm:pt>
    <dgm:pt modelId="{00FFB8F9-15E5-45C2-AE86-F74D0088D72C}" type="parTrans" cxnId="{202F4891-B013-4414-9437-F393864860EA}">
      <dgm:prSet/>
      <dgm:spPr/>
      <dgm:t>
        <a:bodyPr/>
        <a:lstStyle/>
        <a:p>
          <a:endParaRPr lang="ro-RO"/>
        </a:p>
      </dgm:t>
    </dgm:pt>
    <dgm:pt modelId="{2C784293-7994-4235-AA95-44BD94CCDB86}" type="sibTrans" cxnId="{202F4891-B013-4414-9437-F393864860EA}">
      <dgm:prSet/>
      <dgm:spPr/>
      <dgm:t>
        <a:bodyPr/>
        <a:lstStyle/>
        <a:p>
          <a:endParaRPr lang="ro-RO" dirty="0"/>
        </a:p>
      </dgm:t>
    </dgm:pt>
    <dgm:pt modelId="{C6C11190-6CBA-4EC6-A548-B26D307179CC}">
      <dgm:prSet phldrT="[Text]"/>
      <dgm:spPr/>
      <dgm:t>
        <a:bodyPr/>
        <a:lstStyle/>
        <a:p>
          <a:r>
            <a:rPr lang="en-US" b="1" dirty="0">
              <a:solidFill>
                <a:schemeClr val="bg1"/>
              </a:solidFill>
            </a:rPr>
            <a:t>CIS </a:t>
          </a:r>
        </a:p>
        <a:p>
          <a:r>
            <a:rPr lang="en-US" b="1" dirty="0">
              <a:solidFill>
                <a:schemeClr val="bg1"/>
              </a:solidFill>
            </a:rPr>
            <a:t>279 mil</a:t>
          </a:r>
          <a:r>
            <a:rPr lang="ru-RU" b="1" dirty="0">
              <a:solidFill>
                <a:schemeClr val="bg1"/>
              </a:solidFill>
            </a:rPr>
            <a:t>. </a:t>
          </a:r>
          <a:r>
            <a:rPr lang="en-US" b="1" dirty="0">
              <a:solidFill>
                <a:schemeClr val="bg1"/>
              </a:solidFill>
            </a:rPr>
            <a:t>people</a:t>
          </a:r>
          <a:endParaRPr lang="ro-RO" b="1" dirty="0">
            <a:solidFill>
              <a:schemeClr val="bg1"/>
            </a:solidFill>
          </a:endParaRPr>
        </a:p>
      </dgm:t>
    </dgm:pt>
    <dgm:pt modelId="{7E7513DD-3E42-4A08-A553-9FA7E73F73A0}" type="parTrans" cxnId="{7269FA0F-0B9C-4A07-849F-19070FD3E4F8}">
      <dgm:prSet/>
      <dgm:spPr/>
      <dgm:t>
        <a:bodyPr/>
        <a:lstStyle/>
        <a:p>
          <a:endParaRPr lang="ro-RO"/>
        </a:p>
      </dgm:t>
    </dgm:pt>
    <dgm:pt modelId="{027AA508-4FD6-456B-8938-4D3D7D3D2C0A}" type="sibTrans" cxnId="{7269FA0F-0B9C-4A07-849F-19070FD3E4F8}">
      <dgm:prSet/>
      <dgm:spPr/>
      <dgm:t>
        <a:bodyPr/>
        <a:lstStyle/>
        <a:p>
          <a:endParaRPr lang="ro-RO" dirty="0"/>
        </a:p>
      </dgm:t>
    </dgm:pt>
    <dgm:pt modelId="{87568DBE-3B90-47EA-9C71-A7F954107825}">
      <dgm:prSet phldrT="[Text]"/>
      <dgm:spPr>
        <a:gradFill rotWithShape="0">
          <a:gsLst>
            <a:gs pos="0">
              <a:srgbClr val="FF0000"/>
            </a:gs>
            <a:gs pos="80000">
              <a:srgbClr val="C00000"/>
            </a:gs>
            <a:gs pos="100000">
              <a:srgbClr val="FF0000"/>
            </a:gs>
          </a:gsLst>
        </a:gradFill>
      </dgm:spPr>
      <dgm:t>
        <a:bodyPr/>
        <a:lstStyle/>
        <a:p>
          <a:r>
            <a:rPr lang="en-US" b="1" dirty="0"/>
            <a:t>Access to the market</a:t>
          </a:r>
          <a:endParaRPr lang="ru-RU" b="1" dirty="0"/>
        </a:p>
        <a:p>
          <a:r>
            <a:rPr lang="en-US" b="1" dirty="0"/>
            <a:t>806 mil. people</a:t>
          </a:r>
          <a:endParaRPr lang="ro-RO" b="1" dirty="0"/>
        </a:p>
      </dgm:t>
    </dgm:pt>
    <dgm:pt modelId="{B377E6AB-E408-416B-8E92-F7F90E033100}" type="parTrans" cxnId="{C6541EBF-0338-4839-B0FE-CF7779267ED3}">
      <dgm:prSet/>
      <dgm:spPr/>
      <dgm:t>
        <a:bodyPr/>
        <a:lstStyle/>
        <a:p>
          <a:endParaRPr lang="ro-RO"/>
        </a:p>
      </dgm:t>
    </dgm:pt>
    <dgm:pt modelId="{1FA54841-48AF-48BD-8FDF-37485EF9ABAB}" type="sibTrans" cxnId="{C6541EBF-0338-4839-B0FE-CF7779267ED3}">
      <dgm:prSet/>
      <dgm:spPr/>
      <dgm:t>
        <a:bodyPr/>
        <a:lstStyle/>
        <a:p>
          <a:endParaRPr lang="ro-RO"/>
        </a:p>
      </dgm:t>
    </dgm:pt>
    <dgm:pt modelId="{8C481E5C-0E23-41AC-8901-93A5770465CD}" type="pres">
      <dgm:prSet presAssocID="{D3A8755F-43FA-4FF3-BCC5-A1CDF876985A}" presName="linearFlow" presStyleCnt="0">
        <dgm:presLayoutVars>
          <dgm:dir/>
          <dgm:resizeHandles val="exact"/>
        </dgm:presLayoutVars>
      </dgm:prSet>
      <dgm:spPr/>
      <dgm:t>
        <a:bodyPr/>
        <a:lstStyle/>
        <a:p>
          <a:endParaRPr lang="en-US"/>
        </a:p>
      </dgm:t>
    </dgm:pt>
    <dgm:pt modelId="{2F63CE34-8F12-4EAE-83E8-17DFE06D6C49}" type="pres">
      <dgm:prSet presAssocID="{45BEC78F-69FD-4E21-B5B6-93D7CDCAEDEA}" presName="node" presStyleLbl="node1" presStyleIdx="0" presStyleCnt="4">
        <dgm:presLayoutVars>
          <dgm:bulletEnabled val="1"/>
        </dgm:presLayoutVars>
      </dgm:prSet>
      <dgm:spPr/>
      <dgm:t>
        <a:bodyPr/>
        <a:lstStyle/>
        <a:p>
          <a:endParaRPr lang="en-US"/>
        </a:p>
      </dgm:t>
    </dgm:pt>
    <dgm:pt modelId="{8B9D5890-DC9F-4673-BB32-0D15F9C0B7D2}" type="pres">
      <dgm:prSet presAssocID="{A51B48CE-5BA5-4B03-870E-474C3FDC34BB}" presName="spacerL" presStyleCnt="0"/>
      <dgm:spPr/>
    </dgm:pt>
    <dgm:pt modelId="{DE12EE15-4C29-4F9D-B403-11D092BA4570}" type="pres">
      <dgm:prSet presAssocID="{A51B48CE-5BA5-4B03-870E-474C3FDC34BB}" presName="sibTrans" presStyleLbl="sibTrans2D1" presStyleIdx="0" presStyleCnt="3"/>
      <dgm:spPr/>
      <dgm:t>
        <a:bodyPr/>
        <a:lstStyle/>
        <a:p>
          <a:endParaRPr lang="en-US"/>
        </a:p>
      </dgm:t>
    </dgm:pt>
    <dgm:pt modelId="{0B43BADD-974E-445C-A422-7774F9437EF7}" type="pres">
      <dgm:prSet presAssocID="{A51B48CE-5BA5-4B03-870E-474C3FDC34BB}" presName="spacerR" presStyleCnt="0"/>
      <dgm:spPr/>
    </dgm:pt>
    <dgm:pt modelId="{8DE6696D-7765-4469-8AD4-6D95779B7510}" type="pres">
      <dgm:prSet presAssocID="{A1AFA6E1-6BB0-46ED-BDB8-928B3545791C}" presName="node" presStyleLbl="node1" presStyleIdx="1" presStyleCnt="4">
        <dgm:presLayoutVars>
          <dgm:bulletEnabled val="1"/>
        </dgm:presLayoutVars>
      </dgm:prSet>
      <dgm:spPr/>
      <dgm:t>
        <a:bodyPr/>
        <a:lstStyle/>
        <a:p>
          <a:endParaRPr lang="en-US"/>
        </a:p>
      </dgm:t>
    </dgm:pt>
    <dgm:pt modelId="{7B6A3CDB-BE1A-4745-A924-8533803CDF2D}" type="pres">
      <dgm:prSet presAssocID="{2C784293-7994-4235-AA95-44BD94CCDB86}" presName="spacerL" presStyleCnt="0"/>
      <dgm:spPr/>
    </dgm:pt>
    <dgm:pt modelId="{35AC8C30-139F-47FD-9933-FBBFEEAF3870}" type="pres">
      <dgm:prSet presAssocID="{2C784293-7994-4235-AA95-44BD94CCDB86}" presName="sibTrans" presStyleLbl="sibTrans2D1" presStyleIdx="1" presStyleCnt="3"/>
      <dgm:spPr/>
      <dgm:t>
        <a:bodyPr/>
        <a:lstStyle/>
        <a:p>
          <a:endParaRPr lang="en-US"/>
        </a:p>
      </dgm:t>
    </dgm:pt>
    <dgm:pt modelId="{12D76E98-A62D-4068-8D44-DCDE12160E6A}" type="pres">
      <dgm:prSet presAssocID="{2C784293-7994-4235-AA95-44BD94CCDB86}" presName="spacerR" presStyleCnt="0"/>
      <dgm:spPr/>
    </dgm:pt>
    <dgm:pt modelId="{0E46B9E1-8730-4583-BD18-51F2C971793D}" type="pres">
      <dgm:prSet presAssocID="{C6C11190-6CBA-4EC6-A548-B26D307179CC}" presName="node" presStyleLbl="node1" presStyleIdx="2" presStyleCnt="4">
        <dgm:presLayoutVars>
          <dgm:bulletEnabled val="1"/>
        </dgm:presLayoutVars>
      </dgm:prSet>
      <dgm:spPr/>
      <dgm:t>
        <a:bodyPr/>
        <a:lstStyle/>
        <a:p>
          <a:endParaRPr lang="en-US"/>
        </a:p>
      </dgm:t>
    </dgm:pt>
    <dgm:pt modelId="{EF7463F4-A195-4142-BBDF-5B81632AB32C}" type="pres">
      <dgm:prSet presAssocID="{027AA508-4FD6-456B-8938-4D3D7D3D2C0A}" presName="spacerL" presStyleCnt="0"/>
      <dgm:spPr/>
    </dgm:pt>
    <dgm:pt modelId="{73590EFB-38E1-4B74-ABEC-908F5B9759FE}" type="pres">
      <dgm:prSet presAssocID="{027AA508-4FD6-456B-8938-4D3D7D3D2C0A}" presName="sibTrans" presStyleLbl="sibTrans2D1" presStyleIdx="2" presStyleCnt="3"/>
      <dgm:spPr/>
      <dgm:t>
        <a:bodyPr/>
        <a:lstStyle/>
        <a:p>
          <a:endParaRPr lang="en-US"/>
        </a:p>
      </dgm:t>
    </dgm:pt>
    <dgm:pt modelId="{D3D76D31-D99A-4F3F-A131-9BB0E0BF1F3A}" type="pres">
      <dgm:prSet presAssocID="{027AA508-4FD6-456B-8938-4D3D7D3D2C0A}" presName="spacerR" presStyleCnt="0"/>
      <dgm:spPr/>
    </dgm:pt>
    <dgm:pt modelId="{C316FAFE-B736-4C16-9925-112571966F7E}" type="pres">
      <dgm:prSet presAssocID="{87568DBE-3B90-47EA-9C71-A7F954107825}" presName="node" presStyleLbl="node1" presStyleIdx="3" presStyleCnt="4">
        <dgm:presLayoutVars>
          <dgm:bulletEnabled val="1"/>
        </dgm:presLayoutVars>
      </dgm:prSet>
      <dgm:spPr/>
      <dgm:t>
        <a:bodyPr/>
        <a:lstStyle/>
        <a:p>
          <a:endParaRPr lang="en-US"/>
        </a:p>
      </dgm:t>
    </dgm:pt>
  </dgm:ptLst>
  <dgm:cxnLst>
    <dgm:cxn modelId="{F4FD9D88-3A54-4374-B51E-D4CA097E57DD}" type="presOf" srcId="{2C784293-7994-4235-AA95-44BD94CCDB86}" destId="{35AC8C30-139F-47FD-9933-FBBFEEAF3870}" srcOrd="0" destOrd="0" presId="urn:microsoft.com/office/officeart/2005/8/layout/equation1"/>
    <dgm:cxn modelId="{C6541EBF-0338-4839-B0FE-CF7779267ED3}" srcId="{D3A8755F-43FA-4FF3-BCC5-A1CDF876985A}" destId="{87568DBE-3B90-47EA-9C71-A7F954107825}" srcOrd="3" destOrd="0" parTransId="{B377E6AB-E408-416B-8E92-F7F90E033100}" sibTransId="{1FA54841-48AF-48BD-8FDF-37485EF9ABAB}"/>
    <dgm:cxn modelId="{397360E9-1C23-4DCD-B5C3-727A23DB9CDB}" type="presOf" srcId="{A51B48CE-5BA5-4B03-870E-474C3FDC34BB}" destId="{DE12EE15-4C29-4F9D-B403-11D092BA4570}" srcOrd="0" destOrd="0" presId="urn:microsoft.com/office/officeart/2005/8/layout/equation1"/>
    <dgm:cxn modelId="{81B3F5A7-64A8-4AE9-B4A4-D841AB14B43E}" type="presOf" srcId="{87568DBE-3B90-47EA-9C71-A7F954107825}" destId="{C316FAFE-B736-4C16-9925-112571966F7E}" srcOrd="0" destOrd="0" presId="urn:microsoft.com/office/officeart/2005/8/layout/equation1"/>
    <dgm:cxn modelId="{83AC1DA8-1850-4ECA-BA3E-BD700BE78531}" type="presOf" srcId="{027AA508-4FD6-456B-8938-4D3D7D3D2C0A}" destId="{73590EFB-38E1-4B74-ABEC-908F5B9759FE}" srcOrd="0" destOrd="0" presId="urn:microsoft.com/office/officeart/2005/8/layout/equation1"/>
    <dgm:cxn modelId="{7269FA0F-0B9C-4A07-849F-19070FD3E4F8}" srcId="{D3A8755F-43FA-4FF3-BCC5-A1CDF876985A}" destId="{C6C11190-6CBA-4EC6-A548-B26D307179CC}" srcOrd="2" destOrd="0" parTransId="{7E7513DD-3E42-4A08-A553-9FA7E73F73A0}" sibTransId="{027AA508-4FD6-456B-8938-4D3D7D3D2C0A}"/>
    <dgm:cxn modelId="{7490F781-02B3-4939-88C6-B3F6095AD805}" type="presOf" srcId="{A1AFA6E1-6BB0-46ED-BDB8-928B3545791C}" destId="{8DE6696D-7765-4469-8AD4-6D95779B7510}" srcOrd="0" destOrd="0" presId="urn:microsoft.com/office/officeart/2005/8/layout/equation1"/>
    <dgm:cxn modelId="{202F4891-B013-4414-9437-F393864860EA}" srcId="{D3A8755F-43FA-4FF3-BCC5-A1CDF876985A}" destId="{A1AFA6E1-6BB0-46ED-BDB8-928B3545791C}" srcOrd="1" destOrd="0" parTransId="{00FFB8F9-15E5-45C2-AE86-F74D0088D72C}" sibTransId="{2C784293-7994-4235-AA95-44BD94CCDB86}"/>
    <dgm:cxn modelId="{8311FE38-E969-48C1-A99E-92BE06B5D46E}" type="presOf" srcId="{D3A8755F-43FA-4FF3-BCC5-A1CDF876985A}" destId="{8C481E5C-0E23-41AC-8901-93A5770465CD}" srcOrd="0" destOrd="0" presId="urn:microsoft.com/office/officeart/2005/8/layout/equation1"/>
    <dgm:cxn modelId="{DED6F619-F5DA-413D-8742-6891AE93F76A}" type="presOf" srcId="{45BEC78F-69FD-4E21-B5B6-93D7CDCAEDEA}" destId="{2F63CE34-8F12-4EAE-83E8-17DFE06D6C49}" srcOrd="0" destOrd="0" presId="urn:microsoft.com/office/officeart/2005/8/layout/equation1"/>
    <dgm:cxn modelId="{82662159-4479-4DEF-99AC-595630CDB021}" srcId="{D3A8755F-43FA-4FF3-BCC5-A1CDF876985A}" destId="{45BEC78F-69FD-4E21-B5B6-93D7CDCAEDEA}" srcOrd="0" destOrd="0" parTransId="{1F1B66E8-D9BB-46EE-B5FD-E1BAFFC245BD}" sibTransId="{A51B48CE-5BA5-4B03-870E-474C3FDC34BB}"/>
    <dgm:cxn modelId="{BE6DD24F-D8F9-4DE7-85D4-B28BA5AD4A72}" type="presOf" srcId="{C6C11190-6CBA-4EC6-A548-B26D307179CC}" destId="{0E46B9E1-8730-4583-BD18-51F2C971793D}" srcOrd="0" destOrd="0" presId="urn:microsoft.com/office/officeart/2005/8/layout/equation1"/>
    <dgm:cxn modelId="{6FEDBE65-DB5B-4FD4-819C-0AB467562F43}" type="presParOf" srcId="{8C481E5C-0E23-41AC-8901-93A5770465CD}" destId="{2F63CE34-8F12-4EAE-83E8-17DFE06D6C49}" srcOrd="0" destOrd="0" presId="urn:microsoft.com/office/officeart/2005/8/layout/equation1"/>
    <dgm:cxn modelId="{D85829AA-FFA4-4E76-8036-D696929AEF92}" type="presParOf" srcId="{8C481E5C-0E23-41AC-8901-93A5770465CD}" destId="{8B9D5890-DC9F-4673-BB32-0D15F9C0B7D2}" srcOrd="1" destOrd="0" presId="urn:microsoft.com/office/officeart/2005/8/layout/equation1"/>
    <dgm:cxn modelId="{5F3BC1A7-2E6F-4D31-937C-85785B690E42}" type="presParOf" srcId="{8C481E5C-0E23-41AC-8901-93A5770465CD}" destId="{DE12EE15-4C29-4F9D-B403-11D092BA4570}" srcOrd="2" destOrd="0" presId="urn:microsoft.com/office/officeart/2005/8/layout/equation1"/>
    <dgm:cxn modelId="{6B744A69-F4A5-462B-9B6E-D330B6855244}" type="presParOf" srcId="{8C481E5C-0E23-41AC-8901-93A5770465CD}" destId="{0B43BADD-974E-445C-A422-7774F9437EF7}" srcOrd="3" destOrd="0" presId="urn:microsoft.com/office/officeart/2005/8/layout/equation1"/>
    <dgm:cxn modelId="{EF15593E-664D-49CD-884D-59EA5C68EBB4}" type="presParOf" srcId="{8C481E5C-0E23-41AC-8901-93A5770465CD}" destId="{8DE6696D-7765-4469-8AD4-6D95779B7510}" srcOrd="4" destOrd="0" presId="urn:microsoft.com/office/officeart/2005/8/layout/equation1"/>
    <dgm:cxn modelId="{8810DFF0-07F3-4D35-BED1-0EE3E2163ACA}" type="presParOf" srcId="{8C481E5C-0E23-41AC-8901-93A5770465CD}" destId="{7B6A3CDB-BE1A-4745-A924-8533803CDF2D}" srcOrd="5" destOrd="0" presId="urn:microsoft.com/office/officeart/2005/8/layout/equation1"/>
    <dgm:cxn modelId="{3ABA1651-4E21-455E-8F43-596AEDC6FBEE}" type="presParOf" srcId="{8C481E5C-0E23-41AC-8901-93A5770465CD}" destId="{35AC8C30-139F-47FD-9933-FBBFEEAF3870}" srcOrd="6" destOrd="0" presId="urn:microsoft.com/office/officeart/2005/8/layout/equation1"/>
    <dgm:cxn modelId="{790B9A61-D16C-4F3A-89CC-0D6AC3F9241D}" type="presParOf" srcId="{8C481E5C-0E23-41AC-8901-93A5770465CD}" destId="{12D76E98-A62D-4068-8D44-DCDE12160E6A}" srcOrd="7" destOrd="0" presId="urn:microsoft.com/office/officeart/2005/8/layout/equation1"/>
    <dgm:cxn modelId="{5C0B75E8-1646-440A-BCC9-6F64DD204675}" type="presParOf" srcId="{8C481E5C-0E23-41AC-8901-93A5770465CD}" destId="{0E46B9E1-8730-4583-BD18-51F2C971793D}" srcOrd="8" destOrd="0" presId="urn:microsoft.com/office/officeart/2005/8/layout/equation1"/>
    <dgm:cxn modelId="{CC6B1393-928E-405E-B418-0561C6AC1322}" type="presParOf" srcId="{8C481E5C-0E23-41AC-8901-93A5770465CD}" destId="{EF7463F4-A195-4142-BBDF-5B81632AB32C}" srcOrd="9" destOrd="0" presId="urn:microsoft.com/office/officeart/2005/8/layout/equation1"/>
    <dgm:cxn modelId="{A48B0ACE-D8B7-4178-9364-5079998E5166}" type="presParOf" srcId="{8C481E5C-0E23-41AC-8901-93A5770465CD}" destId="{73590EFB-38E1-4B74-ABEC-908F5B9759FE}" srcOrd="10" destOrd="0" presId="urn:microsoft.com/office/officeart/2005/8/layout/equation1"/>
    <dgm:cxn modelId="{75F4F36D-7856-460E-A2C7-F3DCFE79AFFA}" type="presParOf" srcId="{8C481E5C-0E23-41AC-8901-93A5770465CD}" destId="{D3D76D31-D99A-4F3F-A131-9BB0E0BF1F3A}" srcOrd="11" destOrd="0" presId="urn:microsoft.com/office/officeart/2005/8/layout/equation1"/>
    <dgm:cxn modelId="{3FB0DE40-B2ED-4330-B3E5-9690FB31E4AA}" type="presParOf" srcId="{8C481E5C-0E23-41AC-8901-93A5770465CD}" destId="{C316FAFE-B736-4C16-9925-112571966F7E}" srcOrd="12" destOrd="0" presId="urn:microsoft.com/office/officeart/2005/8/layout/equati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35427F-E1A7-4AAA-98BE-2365A06F5F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2BE6B8A-AE25-413E-849C-6F849E678A71}">
      <dgm:prSet phldrT="[Text]"/>
      <dgm:spPr/>
      <dgm:t>
        <a:bodyPr/>
        <a:lstStyle/>
        <a:p>
          <a:r>
            <a:rPr lang="en-US" dirty="0" smtClean="0"/>
            <a:t>Favorable geographical location</a:t>
          </a:r>
          <a:endParaRPr lang="en-US" dirty="0"/>
        </a:p>
      </dgm:t>
    </dgm:pt>
    <dgm:pt modelId="{915E4F44-B767-43EB-9CAE-11C1F42C4CF6}" type="parTrans" cxnId="{8983BCC6-9D3F-491A-A712-4B3DE8977A9F}">
      <dgm:prSet/>
      <dgm:spPr/>
      <dgm:t>
        <a:bodyPr/>
        <a:lstStyle/>
        <a:p>
          <a:endParaRPr lang="en-US"/>
        </a:p>
      </dgm:t>
    </dgm:pt>
    <dgm:pt modelId="{DC4D890F-016F-407B-82A5-DB6590D62FA2}" type="sibTrans" cxnId="{8983BCC6-9D3F-491A-A712-4B3DE8977A9F}">
      <dgm:prSet/>
      <dgm:spPr/>
      <dgm:t>
        <a:bodyPr/>
        <a:lstStyle/>
        <a:p>
          <a:endParaRPr lang="en-US"/>
        </a:p>
      </dgm:t>
    </dgm:pt>
    <dgm:pt modelId="{BCBD9447-BA40-4819-9DDF-1F9C00FBBB2B}">
      <dgm:prSet phldrT="[Text]" custT="1"/>
      <dgm:spPr/>
      <dgm:t>
        <a:bodyPr/>
        <a:lstStyle/>
        <a:p>
          <a:r>
            <a:rPr lang="en-US" sz="1300" b="1" dirty="0" smtClean="0">
              <a:solidFill>
                <a:schemeClr val="accent2">
                  <a:lumMod val="50000"/>
                </a:schemeClr>
              </a:solidFill>
            </a:rPr>
            <a:t>Time and cultural proximity</a:t>
          </a:r>
          <a:r>
            <a:rPr lang="en-US" sz="1300" dirty="0" smtClean="0">
              <a:solidFill>
                <a:schemeClr val="accent2">
                  <a:lumMod val="50000"/>
                </a:schemeClr>
              </a:solidFill>
            </a:rPr>
            <a:t> – situated within 3 hours distance from all main European Hubs.</a:t>
          </a:r>
          <a:endParaRPr lang="en-US" sz="1300" dirty="0">
            <a:solidFill>
              <a:schemeClr val="accent2">
                <a:lumMod val="50000"/>
              </a:schemeClr>
            </a:solidFill>
          </a:endParaRPr>
        </a:p>
      </dgm:t>
    </dgm:pt>
    <dgm:pt modelId="{E649F912-97B8-4623-AA2F-69933D8E2247}" type="parTrans" cxnId="{1EA47F19-E9F6-4E82-ABF7-503323A6C125}">
      <dgm:prSet/>
      <dgm:spPr/>
      <dgm:t>
        <a:bodyPr/>
        <a:lstStyle/>
        <a:p>
          <a:endParaRPr lang="en-US"/>
        </a:p>
      </dgm:t>
    </dgm:pt>
    <dgm:pt modelId="{7FE6535C-8F79-4D4F-B34F-52C81D6B1990}" type="sibTrans" cxnId="{1EA47F19-E9F6-4E82-ABF7-503323A6C125}">
      <dgm:prSet/>
      <dgm:spPr/>
      <dgm:t>
        <a:bodyPr/>
        <a:lstStyle/>
        <a:p>
          <a:endParaRPr lang="en-US"/>
        </a:p>
      </dgm:t>
    </dgm:pt>
    <dgm:pt modelId="{786A31E2-5A6C-4F31-8B10-DBD630CC219C}">
      <dgm:prSet phldrT="[Text]" custT="1"/>
      <dgm:spPr/>
      <dgm:t>
        <a:bodyPr/>
        <a:lstStyle/>
        <a:p>
          <a:r>
            <a:rPr lang="en-US" sz="1300" b="1" dirty="0" smtClean="0">
              <a:solidFill>
                <a:schemeClr val="accent2">
                  <a:lumMod val="50000"/>
                </a:schemeClr>
              </a:solidFill>
            </a:rPr>
            <a:t>Time compatibility</a:t>
          </a:r>
          <a:r>
            <a:rPr lang="en-US" sz="1300" dirty="0" smtClean="0">
              <a:solidFill>
                <a:schemeClr val="accent2">
                  <a:lumMod val="50000"/>
                </a:schemeClr>
              </a:solidFill>
            </a:rPr>
            <a:t> – the standard time zone is UTC/GTM +2 hours which offers great compatibility with all European countries and most of the CIS countries.</a:t>
          </a:r>
          <a:endParaRPr lang="en-US" sz="1300" dirty="0">
            <a:solidFill>
              <a:schemeClr val="accent2">
                <a:lumMod val="50000"/>
              </a:schemeClr>
            </a:solidFill>
          </a:endParaRPr>
        </a:p>
      </dgm:t>
    </dgm:pt>
    <dgm:pt modelId="{3A82D646-FEDA-4941-A897-D588D06C4252}" type="parTrans" cxnId="{4D73A520-08F0-4BC9-9EFD-E9614526BB61}">
      <dgm:prSet/>
      <dgm:spPr/>
      <dgm:t>
        <a:bodyPr/>
        <a:lstStyle/>
        <a:p>
          <a:endParaRPr lang="en-US"/>
        </a:p>
      </dgm:t>
    </dgm:pt>
    <dgm:pt modelId="{476EB315-C6FD-4308-B6F7-715F26779BCC}" type="sibTrans" cxnId="{4D73A520-08F0-4BC9-9EFD-E9614526BB61}">
      <dgm:prSet/>
      <dgm:spPr/>
      <dgm:t>
        <a:bodyPr/>
        <a:lstStyle/>
        <a:p>
          <a:endParaRPr lang="en-US"/>
        </a:p>
      </dgm:t>
    </dgm:pt>
    <dgm:pt modelId="{408601CE-FF97-4064-A1DF-C7389049A465}">
      <dgm:prSet phldrT="[Text]"/>
      <dgm:spPr/>
      <dgm:t>
        <a:bodyPr/>
        <a:lstStyle/>
        <a:p>
          <a:r>
            <a:rPr lang="en-US" dirty="0" smtClean="0"/>
            <a:t>Cost Efficient Destination</a:t>
          </a:r>
          <a:endParaRPr lang="en-US" dirty="0"/>
        </a:p>
      </dgm:t>
    </dgm:pt>
    <dgm:pt modelId="{5C3E0BC4-F20A-4A93-9F31-95995CE60E53}" type="parTrans" cxnId="{32EC19A7-36B2-48E7-BEAB-EA62ACFF68B2}">
      <dgm:prSet/>
      <dgm:spPr/>
      <dgm:t>
        <a:bodyPr/>
        <a:lstStyle/>
        <a:p>
          <a:endParaRPr lang="en-US"/>
        </a:p>
      </dgm:t>
    </dgm:pt>
    <dgm:pt modelId="{228110A2-8737-41A7-87AF-7B7387CE3BE6}" type="sibTrans" cxnId="{32EC19A7-36B2-48E7-BEAB-EA62ACFF68B2}">
      <dgm:prSet/>
      <dgm:spPr/>
      <dgm:t>
        <a:bodyPr/>
        <a:lstStyle/>
        <a:p>
          <a:endParaRPr lang="en-US"/>
        </a:p>
      </dgm:t>
    </dgm:pt>
    <dgm:pt modelId="{1F534231-B415-4BF5-9470-1F60C543E146}">
      <dgm:prSet phldrT="[Text]" custT="1"/>
      <dgm:spPr/>
      <dgm:t>
        <a:bodyPr/>
        <a:lstStyle/>
        <a:p>
          <a:r>
            <a:rPr lang="en-US" sz="1300" b="1" dirty="0" smtClean="0">
              <a:solidFill>
                <a:schemeClr val="accent2">
                  <a:lumMod val="50000"/>
                </a:schemeClr>
              </a:solidFill>
            </a:rPr>
            <a:t>Low operational costs</a:t>
          </a:r>
          <a:r>
            <a:rPr lang="en-US" sz="1300" dirty="0" smtClean="0">
              <a:solidFill>
                <a:schemeClr val="accent2">
                  <a:lumMod val="50000"/>
                </a:schemeClr>
              </a:solidFill>
            </a:rPr>
            <a:t> – rent prices for offices, utilities.</a:t>
          </a:r>
          <a:endParaRPr lang="en-US" sz="1300" dirty="0">
            <a:solidFill>
              <a:schemeClr val="accent2">
                <a:lumMod val="50000"/>
              </a:schemeClr>
            </a:solidFill>
          </a:endParaRPr>
        </a:p>
      </dgm:t>
    </dgm:pt>
    <dgm:pt modelId="{8D0DD2A4-8259-4F7A-A153-4D825EFAF49B}" type="parTrans" cxnId="{1185BCCD-0025-4272-B7B2-5471B7D1AF42}">
      <dgm:prSet/>
      <dgm:spPr/>
      <dgm:t>
        <a:bodyPr/>
        <a:lstStyle/>
        <a:p>
          <a:endParaRPr lang="en-US"/>
        </a:p>
      </dgm:t>
    </dgm:pt>
    <dgm:pt modelId="{081CE0E3-FACA-45C9-8361-8BA072E176D5}" type="sibTrans" cxnId="{1185BCCD-0025-4272-B7B2-5471B7D1AF42}">
      <dgm:prSet/>
      <dgm:spPr/>
      <dgm:t>
        <a:bodyPr/>
        <a:lstStyle/>
        <a:p>
          <a:endParaRPr lang="en-US"/>
        </a:p>
      </dgm:t>
    </dgm:pt>
    <dgm:pt modelId="{A4E2C6D7-64C9-4546-B6A4-B87E6857F11D}">
      <dgm:prSet phldrT="[Text]" custT="1"/>
      <dgm:spPr/>
      <dgm:t>
        <a:bodyPr/>
        <a:lstStyle/>
        <a:p>
          <a:r>
            <a:rPr lang="en-US" sz="1300" b="1" dirty="0" smtClean="0">
              <a:solidFill>
                <a:schemeClr val="accent2">
                  <a:lumMod val="50000"/>
                </a:schemeClr>
              </a:solidFill>
            </a:rPr>
            <a:t>Lowest labor cost in Europe</a:t>
          </a:r>
          <a:r>
            <a:rPr lang="en-US" sz="1300" dirty="0" smtClean="0">
              <a:solidFill>
                <a:schemeClr val="accent2">
                  <a:lumMod val="50000"/>
                </a:schemeClr>
              </a:solidFill>
            </a:rPr>
            <a:t> – low wages at all levels for skilled and talented specialists.</a:t>
          </a:r>
          <a:endParaRPr lang="en-US" sz="1300" dirty="0">
            <a:solidFill>
              <a:schemeClr val="accent2">
                <a:lumMod val="50000"/>
              </a:schemeClr>
            </a:solidFill>
          </a:endParaRPr>
        </a:p>
      </dgm:t>
    </dgm:pt>
    <dgm:pt modelId="{2CD396B1-EAAB-47FC-B0AC-51BFBA8388C0}" type="parTrans" cxnId="{DC1D081F-D09A-4899-8A2C-8F07EFD49587}">
      <dgm:prSet/>
      <dgm:spPr/>
      <dgm:t>
        <a:bodyPr/>
        <a:lstStyle/>
        <a:p>
          <a:endParaRPr lang="en-US"/>
        </a:p>
      </dgm:t>
    </dgm:pt>
    <dgm:pt modelId="{72267524-E4F1-4200-B0A9-35259E3E488F}" type="sibTrans" cxnId="{DC1D081F-D09A-4899-8A2C-8F07EFD49587}">
      <dgm:prSet/>
      <dgm:spPr/>
      <dgm:t>
        <a:bodyPr/>
        <a:lstStyle/>
        <a:p>
          <a:endParaRPr lang="en-US"/>
        </a:p>
      </dgm:t>
    </dgm:pt>
    <dgm:pt modelId="{2F2784E8-790F-479D-94C5-E444045F7FA2}">
      <dgm:prSet phldrT="[Text]"/>
      <dgm:spPr/>
      <dgm:t>
        <a:bodyPr/>
        <a:lstStyle/>
        <a:p>
          <a:endParaRPr lang="en-US" sz="1100" dirty="0"/>
        </a:p>
      </dgm:t>
    </dgm:pt>
    <dgm:pt modelId="{B5F6249E-4EEC-43E8-ABCB-609E1C681762}" type="parTrans" cxnId="{75585D72-1544-419A-888A-3B8F1615B91D}">
      <dgm:prSet/>
      <dgm:spPr/>
      <dgm:t>
        <a:bodyPr/>
        <a:lstStyle/>
        <a:p>
          <a:endParaRPr lang="en-US"/>
        </a:p>
      </dgm:t>
    </dgm:pt>
    <dgm:pt modelId="{D4082E82-B7E2-4913-A7D8-ADEE572445D0}" type="sibTrans" cxnId="{75585D72-1544-419A-888A-3B8F1615B91D}">
      <dgm:prSet/>
      <dgm:spPr/>
      <dgm:t>
        <a:bodyPr/>
        <a:lstStyle/>
        <a:p>
          <a:endParaRPr lang="en-US"/>
        </a:p>
      </dgm:t>
    </dgm:pt>
    <dgm:pt modelId="{6059ADFA-80FF-4F8A-BD3D-A7C8CB0BB698}">
      <dgm:prSet phldrT="[Text]"/>
      <dgm:spPr/>
      <dgm:t>
        <a:bodyPr/>
        <a:lstStyle/>
        <a:p>
          <a:endParaRPr lang="en-US" sz="1100" dirty="0"/>
        </a:p>
      </dgm:t>
    </dgm:pt>
    <dgm:pt modelId="{097A279E-84DA-4F26-8F5E-E38F126FD7F4}" type="parTrans" cxnId="{0EAC92A1-50E0-418F-8D95-8CB86AC31031}">
      <dgm:prSet/>
      <dgm:spPr/>
      <dgm:t>
        <a:bodyPr/>
        <a:lstStyle/>
        <a:p>
          <a:endParaRPr lang="en-US"/>
        </a:p>
      </dgm:t>
    </dgm:pt>
    <dgm:pt modelId="{705FF3D2-43F0-4F8C-92B4-898D6207B259}" type="sibTrans" cxnId="{0EAC92A1-50E0-418F-8D95-8CB86AC31031}">
      <dgm:prSet/>
      <dgm:spPr/>
      <dgm:t>
        <a:bodyPr/>
        <a:lstStyle/>
        <a:p>
          <a:endParaRPr lang="en-US"/>
        </a:p>
      </dgm:t>
    </dgm:pt>
    <dgm:pt modelId="{1570A123-C337-4B17-9BDB-F10F54018B85}">
      <dgm:prSet phldrT="[Text]" custT="1"/>
      <dgm:spPr/>
      <dgm:t>
        <a:bodyPr/>
        <a:lstStyle/>
        <a:p>
          <a:r>
            <a:rPr lang="en-US" sz="1300" b="1" dirty="0" smtClean="0">
              <a:solidFill>
                <a:schemeClr val="accent2">
                  <a:lumMod val="50000"/>
                </a:schemeClr>
              </a:solidFill>
            </a:rPr>
            <a:t>Direct flights</a:t>
          </a:r>
          <a:r>
            <a:rPr lang="en-US" sz="1300" dirty="0" smtClean="0">
              <a:solidFill>
                <a:schemeClr val="accent2">
                  <a:lumMod val="50000"/>
                </a:schemeClr>
              </a:solidFill>
            </a:rPr>
            <a:t> – to and from Vienna, Munich, Frankfurt, Rome, Milano, Paris, London, Moscow, etc.</a:t>
          </a:r>
          <a:endParaRPr lang="en-US" sz="1300" dirty="0">
            <a:solidFill>
              <a:schemeClr val="accent2">
                <a:lumMod val="50000"/>
              </a:schemeClr>
            </a:solidFill>
          </a:endParaRPr>
        </a:p>
      </dgm:t>
    </dgm:pt>
    <dgm:pt modelId="{B5D72442-2B6B-4CC3-8C4C-21E9A0486D9E}" type="parTrans" cxnId="{86725AD2-A109-48DE-B9F3-E84AA2EBC694}">
      <dgm:prSet/>
      <dgm:spPr/>
      <dgm:t>
        <a:bodyPr/>
        <a:lstStyle/>
        <a:p>
          <a:endParaRPr lang="en-US"/>
        </a:p>
      </dgm:t>
    </dgm:pt>
    <dgm:pt modelId="{A9D9620C-466D-42B2-ACD8-EDCD06C7E2A3}" type="sibTrans" cxnId="{86725AD2-A109-48DE-B9F3-E84AA2EBC694}">
      <dgm:prSet/>
      <dgm:spPr/>
      <dgm:t>
        <a:bodyPr/>
        <a:lstStyle/>
        <a:p>
          <a:endParaRPr lang="en-US"/>
        </a:p>
      </dgm:t>
    </dgm:pt>
    <dgm:pt modelId="{33FAB044-2252-4134-9183-AEFA6408C55D}">
      <dgm:prSet phldrT="[Text]" custT="1"/>
      <dgm:spPr/>
      <dgm:t>
        <a:bodyPr/>
        <a:lstStyle/>
        <a:p>
          <a:r>
            <a:rPr lang="en-US" sz="1300" b="1" dirty="0" smtClean="0">
              <a:solidFill>
                <a:schemeClr val="accent2">
                  <a:lumMod val="50000"/>
                </a:schemeClr>
              </a:solidFill>
            </a:rPr>
            <a:t>Visa liberalization regime</a:t>
          </a:r>
          <a:r>
            <a:rPr lang="en-US" sz="1300" dirty="0" smtClean="0">
              <a:solidFill>
                <a:schemeClr val="accent2">
                  <a:lumMod val="50000"/>
                </a:schemeClr>
              </a:solidFill>
            </a:rPr>
            <a:t> – no visa is needed for USA, Canada, EU and CIS citizens traveling to Moldova. </a:t>
          </a:r>
          <a:endParaRPr lang="en-US" sz="1300" dirty="0">
            <a:solidFill>
              <a:schemeClr val="accent2">
                <a:lumMod val="50000"/>
              </a:schemeClr>
            </a:solidFill>
          </a:endParaRPr>
        </a:p>
      </dgm:t>
    </dgm:pt>
    <dgm:pt modelId="{37117455-2AF3-451B-A212-8FF978852E37}" type="parTrans" cxnId="{25DF756A-6A44-4D6D-9167-B49D8F81588B}">
      <dgm:prSet/>
      <dgm:spPr/>
      <dgm:t>
        <a:bodyPr/>
        <a:lstStyle/>
        <a:p>
          <a:endParaRPr lang="en-US"/>
        </a:p>
      </dgm:t>
    </dgm:pt>
    <dgm:pt modelId="{08082441-775F-4F7F-89C9-CF3F0A33EE41}" type="sibTrans" cxnId="{25DF756A-6A44-4D6D-9167-B49D8F81588B}">
      <dgm:prSet/>
      <dgm:spPr/>
      <dgm:t>
        <a:bodyPr/>
        <a:lstStyle/>
        <a:p>
          <a:endParaRPr lang="en-US"/>
        </a:p>
      </dgm:t>
    </dgm:pt>
    <dgm:pt modelId="{80984FC2-EF8B-4F77-807C-AB2B9E0EB209}">
      <dgm:prSet phldrT="[Text]" custT="1"/>
      <dgm:spPr/>
      <dgm:t>
        <a:bodyPr/>
        <a:lstStyle/>
        <a:p>
          <a:r>
            <a:rPr lang="en-US" sz="1300" b="1" dirty="0" smtClean="0">
              <a:solidFill>
                <a:schemeClr val="accent2">
                  <a:lumMod val="50000"/>
                </a:schemeClr>
              </a:solidFill>
            </a:rPr>
            <a:t>Small Tax load</a:t>
          </a:r>
          <a:r>
            <a:rPr lang="en-US" sz="1300" dirty="0" smtClean="0">
              <a:solidFill>
                <a:schemeClr val="accent2">
                  <a:lumMod val="50000"/>
                </a:schemeClr>
              </a:solidFill>
            </a:rPr>
            <a:t> – personal and corporate income taxes, social security contributions.</a:t>
          </a:r>
          <a:endParaRPr lang="en-US" sz="1300" dirty="0">
            <a:solidFill>
              <a:schemeClr val="accent2">
                <a:lumMod val="50000"/>
              </a:schemeClr>
            </a:solidFill>
          </a:endParaRPr>
        </a:p>
      </dgm:t>
    </dgm:pt>
    <dgm:pt modelId="{D1986BD7-B4EA-4301-899A-012F404AB142}" type="parTrans" cxnId="{4B96D0EB-286F-4E8D-A091-B4BF61794F49}">
      <dgm:prSet/>
      <dgm:spPr/>
      <dgm:t>
        <a:bodyPr/>
        <a:lstStyle/>
        <a:p>
          <a:endParaRPr lang="en-US"/>
        </a:p>
      </dgm:t>
    </dgm:pt>
    <dgm:pt modelId="{08BDF4AE-8A6C-48DE-8978-057F861F844A}" type="sibTrans" cxnId="{4B96D0EB-286F-4E8D-A091-B4BF61794F49}">
      <dgm:prSet/>
      <dgm:spPr/>
      <dgm:t>
        <a:bodyPr/>
        <a:lstStyle/>
        <a:p>
          <a:endParaRPr lang="en-US"/>
        </a:p>
      </dgm:t>
    </dgm:pt>
    <dgm:pt modelId="{75D94153-4040-4509-AFAC-7506265C002B}">
      <dgm:prSet phldrT="[Text]" custT="1"/>
      <dgm:spPr/>
      <dgm:t>
        <a:bodyPr/>
        <a:lstStyle/>
        <a:p>
          <a:r>
            <a:rPr lang="en-US" sz="1300" b="1" dirty="0" smtClean="0">
              <a:solidFill>
                <a:schemeClr val="accent2">
                  <a:lumMod val="50000"/>
                </a:schemeClr>
              </a:solidFill>
            </a:rPr>
            <a:t>Cost of living</a:t>
          </a:r>
          <a:r>
            <a:rPr lang="en-US" sz="1300" dirty="0" smtClean="0">
              <a:solidFill>
                <a:schemeClr val="accent2">
                  <a:lumMod val="50000"/>
                </a:schemeClr>
              </a:solidFill>
            </a:rPr>
            <a:t> – is lowest in the region. Chisinau – cheapest city in Europe.</a:t>
          </a:r>
          <a:endParaRPr lang="en-US" sz="1300" dirty="0">
            <a:solidFill>
              <a:schemeClr val="accent2">
                <a:lumMod val="50000"/>
              </a:schemeClr>
            </a:solidFill>
          </a:endParaRPr>
        </a:p>
      </dgm:t>
    </dgm:pt>
    <dgm:pt modelId="{07281B6F-08F5-42AC-A360-FA39C25CB0A3}" type="parTrans" cxnId="{F125424B-1E73-4AEE-8F3B-FC633E6F6455}">
      <dgm:prSet/>
      <dgm:spPr/>
      <dgm:t>
        <a:bodyPr/>
        <a:lstStyle/>
        <a:p>
          <a:endParaRPr lang="en-US"/>
        </a:p>
      </dgm:t>
    </dgm:pt>
    <dgm:pt modelId="{307FB0FA-5D8A-43D1-9C78-5C2DDE687268}" type="sibTrans" cxnId="{F125424B-1E73-4AEE-8F3B-FC633E6F6455}">
      <dgm:prSet/>
      <dgm:spPr/>
      <dgm:t>
        <a:bodyPr/>
        <a:lstStyle/>
        <a:p>
          <a:endParaRPr lang="en-US"/>
        </a:p>
      </dgm:t>
    </dgm:pt>
    <dgm:pt modelId="{9516148C-D065-43C6-B044-07015BBBBA96}">
      <dgm:prSet phldrT="[Text]" custT="1"/>
      <dgm:spPr/>
      <dgm:t>
        <a:bodyPr/>
        <a:lstStyle/>
        <a:p>
          <a:r>
            <a:rPr lang="en-US" sz="1300" b="1" dirty="0" smtClean="0">
              <a:solidFill>
                <a:schemeClr val="accent2">
                  <a:lumMod val="50000"/>
                </a:schemeClr>
              </a:solidFill>
            </a:rPr>
            <a:t>Corporate income tax (CIT)</a:t>
          </a:r>
          <a:r>
            <a:rPr lang="en-US" sz="1300" dirty="0" smtClean="0">
              <a:solidFill>
                <a:schemeClr val="accent2">
                  <a:lumMod val="50000"/>
                </a:schemeClr>
              </a:solidFill>
            </a:rPr>
            <a:t> – is as low as 12%, while incentives for the IT sector exempt from most taxes on gross salaries above USD 680.</a:t>
          </a:r>
          <a:endParaRPr lang="en-US" sz="1300" dirty="0">
            <a:solidFill>
              <a:schemeClr val="accent2">
                <a:lumMod val="50000"/>
              </a:schemeClr>
            </a:solidFill>
          </a:endParaRPr>
        </a:p>
      </dgm:t>
    </dgm:pt>
    <dgm:pt modelId="{67D89245-7E9A-4F5A-BBEE-550997819CAF}" type="parTrans" cxnId="{F4DEBD4F-561D-45E6-B079-7412CE4618BA}">
      <dgm:prSet/>
      <dgm:spPr/>
      <dgm:t>
        <a:bodyPr/>
        <a:lstStyle/>
        <a:p>
          <a:endParaRPr lang="en-US"/>
        </a:p>
      </dgm:t>
    </dgm:pt>
    <dgm:pt modelId="{68232254-657D-45A3-B37C-409890205FF0}" type="sibTrans" cxnId="{F4DEBD4F-561D-45E6-B079-7412CE4618BA}">
      <dgm:prSet/>
      <dgm:spPr/>
      <dgm:t>
        <a:bodyPr/>
        <a:lstStyle/>
        <a:p>
          <a:endParaRPr lang="en-US"/>
        </a:p>
      </dgm:t>
    </dgm:pt>
    <dgm:pt modelId="{FDB52FC6-1E14-41D9-8B58-EB3C8B49E6A0}" type="pres">
      <dgm:prSet presAssocID="{0035427F-E1A7-4AAA-98BE-2365A06F5FC4}" presName="Name0" presStyleCnt="0">
        <dgm:presLayoutVars>
          <dgm:dir/>
          <dgm:animLvl val="lvl"/>
          <dgm:resizeHandles/>
        </dgm:presLayoutVars>
      </dgm:prSet>
      <dgm:spPr/>
    </dgm:pt>
    <dgm:pt modelId="{3BCEB830-E91C-4999-995B-243F61008AAC}" type="pres">
      <dgm:prSet presAssocID="{02BE6B8A-AE25-413E-849C-6F849E678A71}" presName="linNode" presStyleCnt="0"/>
      <dgm:spPr/>
    </dgm:pt>
    <dgm:pt modelId="{D4E7802D-6EA5-4E91-8BEA-D6E27BB694C6}" type="pres">
      <dgm:prSet presAssocID="{02BE6B8A-AE25-413E-849C-6F849E678A71}" presName="parentShp" presStyleLbl="node1" presStyleIdx="0" presStyleCnt="2">
        <dgm:presLayoutVars>
          <dgm:bulletEnabled val="1"/>
        </dgm:presLayoutVars>
      </dgm:prSet>
      <dgm:spPr/>
    </dgm:pt>
    <dgm:pt modelId="{C21B1BC1-53E1-42CB-BB21-CEE04BEB935B}" type="pres">
      <dgm:prSet presAssocID="{02BE6B8A-AE25-413E-849C-6F849E678A71}" presName="childShp" presStyleLbl="bgAccFollowNode1" presStyleIdx="0" presStyleCnt="2">
        <dgm:presLayoutVars>
          <dgm:bulletEnabled val="1"/>
        </dgm:presLayoutVars>
      </dgm:prSet>
      <dgm:spPr/>
      <dgm:t>
        <a:bodyPr/>
        <a:lstStyle/>
        <a:p>
          <a:endParaRPr lang="en-US"/>
        </a:p>
      </dgm:t>
    </dgm:pt>
    <dgm:pt modelId="{E36A5DAD-F319-4023-B3AE-AFB5E6207343}" type="pres">
      <dgm:prSet presAssocID="{DC4D890F-016F-407B-82A5-DB6590D62FA2}" presName="spacing" presStyleCnt="0"/>
      <dgm:spPr/>
    </dgm:pt>
    <dgm:pt modelId="{39258112-7BF1-464E-95F4-DFFEB91B3165}" type="pres">
      <dgm:prSet presAssocID="{408601CE-FF97-4064-A1DF-C7389049A465}" presName="linNode" presStyleCnt="0"/>
      <dgm:spPr/>
    </dgm:pt>
    <dgm:pt modelId="{0B5F580C-8951-4545-8F14-46C9DF664FD9}" type="pres">
      <dgm:prSet presAssocID="{408601CE-FF97-4064-A1DF-C7389049A465}" presName="parentShp" presStyleLbl="node1" presStyleIdx="1" presStyleCnt="2">
        <dgm:presLayoutVars>
          <dgm:bulletEnabled val="1"/>
        </dgm:presLayoutVars>
      </dgm:prSet>
      <dgm:spPr/>
    </dgm:pt>
    <dgm:pt modelId="{DEA49E04-0EE2-42BC-BA63-A55F2E2DA6EE}" type="pres">
      <dgm:prSet presAssocID="{408601CE-FF97-4064-A1DF-C7389049A465}" presName="childShp" presStyleLbl="bgAccFollowNode1" presStyleIdx="1" presStyleCnt="2">
        <dgm:presLayoutVars>
          <dgm:bulletEnabled val="1"/>
        </dgm:presLayoutVars>
      </dgm:prSet>
      <dgm:spPr/>
      <dgm:t>
        <a:bodyPr/>
        <a:lstStyle/>
        <a:p>
          <a:endParaRPr lang="en-US"/>
        </a:p>
      </dgm:t>
    </dgm:pt>
  </dgm:ptLst>
  <dgm:cxnLst>
    <dgm:cxn modelId="{DEA2B03E-471F-432B-95DC-973A5581C0D9}" type="presOf" srcId="{1570A123-C337-4B17-9BDB-F10F54018B85}" destId="{C21B1BC1-53E1-42CB-BB21-CEE04BEB935B}" srcOrd="0" destOrd="2" presId="urn:microsoft.com/office/officeart/2005/8/layout/vList6"/>
    <dgm:cxn modelId="{DC1D081F-D09A-4899-8A2C-8F07EFD49587}" srcId="{408601CE-FF97-4064-A1DF-C7389049A465}" destId="{A4E2C6D7-64C9-4546-B6A4-B87E6857F11D}" srcOrd="1" destOrd="0" parTransId="{2CD396B1-EAAB-47FC-B0AC-51BFBA8388C0}" sibTransId="{72267524-E4F1-4200-B0A9-35259E3E488F}"/>
    <dgm:cxn modelId="{AC1E8065-5A80-496D-9E7E-992B90C151B7}" type="presOf" srcId="{A4E2C6D7-64C9-4546-B6A4-B87E6857F11D}" destId="{DEA49E04-0EE2-42BC-BA63-A55F2E2DA6EE}" srcOrd="0" destOrd="1" presId="urn:microsoft.com/office/officeart/2005/8/layout/vList6"/>
    <dgm:cxn modelId="{1185BCCD-0025-4272-B7B2-5471B7D1AF42}" srcId="{408601CE-FF97-4064-A1DF-C7389049A465}" destId="{1F534231-B415-4BF5-9470-1F60C543E146}" srcOrd="0" destOrd="0" parTransId="{8D0DD2A4-8259-4F7A-A153-4D825EFAF49B}" sibTransId="{081CE0E3-FACA-45C9-8361-8BA072E176D5}"/>
    <dgm:cxn modelId="{F7B01099-88FC-4390-AD76-D4C85CF033C4}" type="presOf" srcId="{2F2784E8-790F-479D-94C5-E444045F7FA2}" destId="{C21B1BC1-53E1-42CB-BB21-CEE04BEB935B}" srcOrd="0" destOrd="5" presId="urn:microsoft.com/office/officeart/2005/8/layout/vList6"/>
    <dgm:cxn modelId="{F125424B-1E73-4AEE-8F3B-FC633E6F6455}" srcId="{408601CE-FF97-4064-A1DF-C7389049A465}" destId="{75D94153-4040-4509-AFAC-7506265C002B}" srcOrd="3" destOrd="0" parTransId="{07281B6F-08F5-42AC-A360-FA39C25CB0A3}" sibTransId="{307FB0FA-5D8A-43D1-9C78-5C2DDE687268}"/>
    <dgm:cxn modelId="{F4DEBD4F-561D-45E6-B079-7412CE4618BA}" srcId="{408601CE-FF97-4064-A1DF-C7389049A465}" destId="{9516148C-D065-43C6-B044-07015BBBBA96}" srcOrd="4" destOrd="0" parTransId="{67D89245-7E9A-4F5A-BBEE-550997819CAF}" sibTransId="{68232254-657D-45A3-B37C-409890205FF0}"/>
    <dgm:cxn modelId="{1EA47F19-E9F6-4E82-ABF7-503323A6C125}" srcId="{02BE6B8A-AE25-413E-849C-6F849E678A71}" destId="{BCBD9447-BA40-4819-9DDF-1F9C00FBBB2B}" srcOrd="0" destOrd="0" parTransId="{E649F912-97B8-4623-AA2F-69933D8E2247}" sibTransId="{7FE6535C-8F79-4D4F-B34F-52C81D6B1990}"/>
    <dgm:cxn modelId="{38BE01B2-7E2B-4CA6-984B-368CB5813439}" type="presOf" srcId="{6059ADFA-80FF-4F8A-BD3D-A7C8CB0BB698}" destId="{C21B1BC1-53E1-42CB-BB21-CEE04BEB935B}" srcOrd="0" destOrd="4" presId="urn:microsoft.com/office/officeart/2005/8/layout/vList6"/>
    <dgm:cxn modelId="{013604CA-68C8-4F38-9952-72EB832CB4CE}" type="presOf" srcId="{33FAB044-2252-4134-9183-AEFA6408C55D}" destId="{C21B1BC1-53E1-42CB-BB21-CEE04BEB935B}" srcOrd="0" destOrd="3" presId="urn:microsoft.com/office/officeart/2005/8/layout/vList6"/>
    <dgm:cxn modelId="{0EAC92A1-50E0-418F-8D95-8CB86AC31031}" srcId="{02BE6B8A-AE25-413E-849C-6F849E678A71}" destId="{6059ADFA-80FF-4F8A-BD3D-A7C8CB0BB698}" srcOrd="4" destOrd="0" parTransId="{097A279E-84DA-4F26-8F5E-E38F126FD7F4}" sibTransId="{705FF3D2-43F0-4F8C-92B4-898D6207B259}"/>
    <dgm:cxn modelId="{3D1DFD4C-0C68-499A-8F05-36A4A212E09C}" type="presOf" srcId="{BCBD9447-BA40-4819-9DDF-1F9C00FBBB2B}" destId="{C21B1BC1-53E1-42CB-BB21-CEE04BEB935B}" srcOrd="0" destOrd="0" presId="urn:microsoft.com/office/officeart/2005/8/layout/vList6"/>
    <dgm:cxn modelId="{32EC19A7-36B2-48E7-BEAB-EA62ACFF68B2}" srcId="{0035427F-E1A7-4AAA-98BE-2365A06F5FC4}" destId="{408601CE-FF97-4064-A1DF-C7389049A465}" srcOrd="1" destOrd="0" parTransId="{5C3E0BC4-F20A-4A93-9F31-95995CE60E53}" sibTransId="{228110A2-8737-41A7-87AF-7B7387CE3BE6}"/>
    <dgm:cxn modelId="{86725AD2-A109-48DE-B9F3-E84AA2EBC694}" srcId="{02BE6B8A-AE25-413E-849C-6F849E678A71}" destId="{1570A123-C337-4B17-9BDB-F10F54018B85}" srcOrd="2" destOrd="0" parTransId="{B5D72442-2B6B-4CC3-8C4C-21E9A0486D9E}" sibTransId="{A9D9620C-466D-42B2-ACD8-EDCD06C7E2A3}"/>
    <dgm:cxn modelId="{42150C63-1BA5-4548-9A11-01C3A67C744A}" type="presOf" srcId="{75D94153-4040-4509-AFAC-7506265C002B}" destId="{DEA49E04-0EE2-42BC-BA63-A55F2E2DA6EE}" srcOrd="0" destOrd="3" presId="urn:microsoft.com/office/officeart/2005/8/layout/vList6"/>
    <dgm:cxn modelId="{4D73A520-08F0-4BC9-9EFD-E9614526BB61}" srcId="{02BE6B8A-AE25-413E-849C-6F849E678A71}" destId="{786A31E2-5A6C-4F31-8B10-DBD630CC219C}" srcOrd="1" destOrd="0" parTransId="{3A82D646-FEDA-4941-A897-D588D06C4252}" sibTransId="{476EB315-C6FD-4308-B6F7-715F26779BCC}"/>
    <dgm:cxn modelId="{C966BB2E-334D-4DF0-9540-63E667CB0CEC}" type="presOf" srcId="{0035427F-E1A7-4AAA-98BE-2365A06F5FC4}" destId="{FDB52FC6-1E14-41D9-8B58-EB3C8B49E6A0}" srcOrd="0" destOrd="0" presId="urn:microsoft.com/office/officeart/2005/8/layout/vList6"/>
    <dgm:cxn modelId="{79846797-52E6-409B-B5C7-B9B98E38C489}" type="presOf" srcId="{408601CE-FF97-4064-A1DF-C7389049A465}" destId="{0B5F580C-8951-4545-8F14-46C9DF664FD9}" srcOrd="0" destOrd="0" presId="urn:microsoft.com/office/officeart/2005/8/layout/vList6"/>
    <dgm:cxn modelId="{9B5181F9-18B3-4E73-9779-5302A7F5D30E}" type="presOf" srcId="{9516148C-D065-43C6-B044-07015BBBBA96}" destId="{DEA49E04-0EE2-42BC-BA63-A55F2E2DA6EE}" srcOrd="0" destOrd="4" presId="urn:microsoft.com/office/officeart/2005/8/layout/vList6"/>
    <dgm:cxn modelId="{87176FC8-94B7-49E2-A3FA-F73446A3E83E}" type="presOf" srcId="{02BE6B8A-AE25-413E-849C-6F849E678A71}" destId="{D4E7802D-6EA5-4E91-8BEA-D6E27BB694C6}" srcOrd="0" destOrd="0" presId="urn:microsoft.com/office/officeart/2005/8/layout/vList6"/>
    <dgm:cxn modelId="{8983BCC6-9D3F-491A-A712-4B3DE8977A9F}" srcId="{0035427F-E1A7-4AAA-98BE-2365A06F5FC4}" destId="{02BE6B8A-AE25-413E-849C-6F849E678A71}" srcOrd="0" destOrd="0" parTransId="{915E4F44-B767-43EB-9CAE-11C1F42C4CF6}" sibTransId="{DC4D890F-016F-407B-82A5-DB6590D62FA2}"/>
    <dgm:cxn modelId="{B5EF97DD-FDFF-4EA2-8F89-6F3363FE624D}" type="presOf" srcId="{1F534231-B415-4BF5-9470-1F60C543E146}" destId="{DEA49E04-0EE2-42BC-BA63-A55F2E2DA6EE}" srcOrd="0" destOrd="0" presId="urn:microsoft.com/office/officeart/2005/8/layout/vList6"/>
    <dgm:cxn modelId="{75585D72-1544-419A-888A-3B8F1615B91D}" srcId="{02BE6B8A-AE25-413E-849C-6F849E678A71}" destId="{2F2784E8-790F-479D-94C5-E444045F7FA2}" srcOrd="5" destOrd="0" parTransId="{B5F6249E-4EEC-43E8-ABCB-609E1C681762}" sibTransId="{D4082E82-B7E2-4913-A7D8-ADEE572445D0}"/>
    <dgm:cxn modelId="{4B96D0EB-286F-4E8D-A091-B4BF61794F49}" srcId="{408601CE-FF97-4064-A1DF-C7389049A465}" destId="{80984FC2-EF8B-4F77-807C-AB2B9E0EB209}" srcOrd="2" destOrd="0" parTransId="{D1986BD7-B4EA-4301-899A-012F404AB142}" sibTransId="{08BDF4AE-8A6C-48DE-8978-057F861F844A}"/>
    <dgm:cxn modelId="{75DA8DA6-049A-446B-8AB3-DB8462A3A394}" type="presOf" srcId="{80984FC2-EF8B-4F77-807C-AB2B9E0EB209}" destId="{DEA49E04-0EE2-42BC-BA63-A55F2E2DA6EE}" srcOrd="0" destOrd="2" presId="urn:microsoft.com/office/officeart/2005/8/layout/vList6"/>
    <dgm:cxn modelId="{25DF756A-6A44-4D6D-9167-B49D8F81588B}" srcId="{02BE6B8A-AE25-413E-849C-6F849E678A71}" destId="{33FAB044-2252-4134-9183-AEFA6408C55D}" srcOrd="3" destOrd="0" parTransId="{37117455-2AF3-451B-A212-8FF978852E37}" sibTransId="{08082441-775F-4F7F-89C9-CF3F0A33EE41}"/>
    <dgm:cxn modelId="{3BB79070-7807-4B4F-8EC7-39210332FABD}" type="presOf" srcId="{786A31E2-5A6C-4F31-8B10-DBD630CC219C}" destId="{C21B1BC1-53E1-42CB-BB21-CEE04BEB935B}" srcOrd="0" destOrd="1" presId="urn:microsoft.com/office/officeart/2005/8/layout/vList6"/>
    <dgm:cxn modelId="{71B5032C-C5F3-4EAD-ACC0-3138344C07A6}" type="presParOf" srcId="{FDB52FC6-1E14-41D9-8B58-EB3C8B49E6A0}" destId="{3BCEB830-E91C-4999-995B-243F61008AAC}" srcOrd="0" destOrd="0" presId="urn:microsoft.com/office/officeart/2005/8/layout/vList6"/>
    <dgm:cxn modelId="{29155F33-A1EF-4629-AE6E-D9ED808B40B1}" type="presParOf" srcId="{3BCEB830-E91C-4999-995B-243F61008AAC}" destId="{D4E7802D-6EA5-4E91-8BEA-D6E27BB694C6}" srcOrd="0" destOrd="0" presId="urn:microsoft.com/office/officeart/2005/8/layout/vList6"/>
    <dgm:cxn modelId="{D7143D0B-8B72-4EF1-8A38-80E69F170AB5}" type="presParOf" srcId="{3BCEB830-E91C-4999-995B-243F61008AAC}" destId="{C21B1BC1-53E1-42CB-BB21-CEE04BEB935B}" srcOrd="1" destOrd="0" presId="urn:microsoft.com/office/officeart/2005/8/layout/vList6"/>
    <dgm:cxn modelId="{A15CBE3B-9273-45B4-8999-75F7C1AFA317}" type="presParOf" srcId="{FDB52FC6-1E14-41D9-8B58-EB3C8B49E6A0}" destId="{E36A5DAD-F319-4023-B3AE-AFB5E6207343}" srcOrd="1" destOrd="0" presId="urn:microsoft.com/office/officeart/2005/8/layout/vList6"/>
    <dgm:cxn modelId="{CBF8BCCC-E906-465B-AB9A-841BEA2B6F0F}" type="presParOf" srcId="{FDB52FC6-1E14-41D9-8B58-EB3C8B49E6A0}" destId="{39258112-7BF1-464E-95F4-DFFEB91B3165}" srcOrd="2" destOrd="0" presId="urn:microsoft.com/office/officeart/2005/8/layout/vList6"/>
    <dgm:cxn modelId="{FB484799-6B79-4189-9A99-14ABCB5C4544}" type="presParOf" srcId="{39258112-7BF1-464E-95F4-DFFEB91B3165}" destId="{0B5F580C-8951-4545-8F14-46C9DF664FD9}" srcOrd="0" destOrd="0" presId="urn:microsoft.com/office/officeart/2005/8/layout/vList6"/>
    <dgm:cxn modelId="{BB3C1A4E-2856-4EEC-9B3F-A39B5178129A}" type="presParOf" srcId="{39258112-7BF1-464E-95F4-DFFEB91B3165}" destId="{DEA49E04-0EE2-42BC-BA63-A55F2E2DA6E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35427F-E1A7-4AAA-98BE-2365A06F5F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2BE6B8A-AE25-413E-849C-6F849E678A71}">
      <dgm:prSet phldrT="[Text]"/>
      <dgm:spPr/>
      <dgm:t>
        <a:bodyPr/>
        <a:lstStyle/>
        <a:p>
          <a:r>
            <a:rPr lang="en-US" dirty="0" smtClean="0"/>
            <a:t>Human Resource Availability</a:t>
          </a:r>
          <a:endParaRPr lang="en-US" dirty="0"/>
        </a:p>
      </dgm:t>
    </dgm:pt>
    <dgm:pt modelId="{915E4F44-B767-43EB-9CAE-11C1F42C4CF6}" type="parTrans" cxnId="{8983BCC6-9D3F-491A-A712-4B3DE8977A9F}">
      <dgm:prSet/>
      <dgm:spPr/>
      <dgm:t>
        <a:bodyPr/>
        <a:lstStyle/>
        <a:p>
          <a:endParaRPr lang="en-US"/>
        </a:p>
      </dgm:t>
    </dgm:pt>
    <dgm:pt modelId="{DC4D890F-016F-407B-82A5-DB6590D62FA2}" type="sibTrans" cxnId="{8983BCC6-9D3F-491A-A712-4B3DE8977A9F}">
      <dgm:prSet/>
      <dgm:spPr/>
      <dgm:t>
        <a:bodyPr/>
        <a:lstStyle/>
        <a:p>
          <a:endParaRPr lang="en-US"/>
        </a:p>
      </dgm:t>
    </dgm:pt>
    <dgm:pt modelId="{BCBD9447-BA40-4819-9DDF-1F9C00FBBB2B}">
      <dgm:prSet phldrT="[Text]" custT="1"/>
      <dgm:spPr/>
      <dgm:t>
        <a:bodyPr/>
        <a:lstStyle/>
        <a:p>
          <a:r>
            <a:rPr lang="en-US" sz="1300" b="1" dirty="0" smtClean="0">
              <a:solidFill>
                <a:schemeClr val="accent2">
                  <a:lumMod val="50000"/>
                </a:schemeClr>
              </a:solidFill>
            </a:rPr>
            <a:t>Multilingual population</a:t>
          </a:r>
          <a:r>
            <a:rPr lang="en-US" sz="1300" dirty="0" smtClean="0">
              <a:solidFill>
                <a:schemeClr val="accent2">
                  <a:lumMod val="50000"/>
                </a:schemeClr>
              </a:solidFill>
            </a:rPr>
            <a:t> – Moldova’s population speaks at least one foreign language beside Romanian: Russian, English, German, French, etc.</a:t>
          </a:r>
          <a:endParaRPr lang="en-US" sz="1300" dirty="0">
            <a:solidFill>
              <a:schemeClr val="accent2">
                <a:lumMod val="50000"/>
              </a:schemeClr>
            </a:solidFill>
          </a:endParaRPr>
        </a:p>
      </dgm:t>
    </dgm:pt>
    <dgm:pt modelId="{E649F912-97B8-4623-AA2F-69933D8E2247}" type="parTrans" cxnId="{1EA47F19-E9F6-4E82-ABF7-503323A6C125}">
      <dgm:prSet/>
      <dgm:spPr/>
      <dgm:t>
        <a:bodyPr/>
        <a:lstStyle/>
        <a:p>
          <a:endParaRPr lang="en-US"/>
        </a:p>
      </dgm:t>
    </dgm:pt>
    <dgm:pt modelId="{7FE6535C-8F79-4D4F-B34F-52C81D6B1990}" type="sibTrans" cxnId="{1EA47F19-E9F6-4E82-ABF7-503323A6C125}">
      <dgm:prSet/>
      <dgm:spPr/>
      <dgm:t>
        <a:bodyPr/>
        <a:lstStyle/>
        <a:p>
          <a:endParaRPr lang="en-US"/>
        </a:p>
      </dgm:t>
    </dgm:pt>
    <dgm:pt modelId="{786A31E2-5A6C-4F31-8B10-DBD630CC219C}">
      <dgm:prSet phldrT="[Text]" custT="1"/>
      <dgm:spPr/>
      <dgm:t>
        <a:bodyPr/>
        <a:lstStyle/>
        <a:p>
          <a:r>
            <a:rPr lang="en-US" sz="1300" b="1" dirty="0" smtClean="0">
              <a:solidFill>
                <a:schemeClr val="accent2">
                  <a:lumMod val="50000"/>
                </a:schemeClr>
              </a:solidFill>
            </a:rPr>
            <a:t>Strong industrial tradition</a:t>
          </a:r>
          <a:r>
            <a:rPr lang="en-US" sz="1300" dirty="0" smtClean="0">
              <a:solidFill>
                <a:schemeClr val="accent2">
                  <a:lumMod val="50000"/>
                </a:schemeClr>
              </a:solidFill>
            </a:rPr>
            <a:t> – and technical education, scientific research.</a:t>
          </a:r>
          <a:endParaRPr lang="en-US" sz="1300" dirty="0">
            <a:solidFill>
              <a:schemeClr val="accent2">
                <a:lumMod val="50000"/>
              </a:schemeClr>
            </a:solidFill>
          </a:endParaRPr>
        </a:p>
      </dgm:t>
    </dgm:pt>
    <dgm:pt modelId="{3A82D646-FEDA-4941-A897-D588D06C4252}" type="parTrans" cxnId="{4D73A520-08F0-4BC9-9EFD-E9614526BB61}">
      <dgm:prSet/>
      <dgm:spPr/>
      <dgm:t>
        <a:bodyPr/>
        <a:lstStyle/>
        <a:p>
          <a:endParaRPr lang="en-US"/>
        </a:p>
      </dgm:t>
    </dgm:pt>
    <dgm:pt modelId="{476EB315-C6FD-4308-B6F7-715F26779BCC}" type="sibTrans" cxnId="{4D73A520-08F0-4BC9-9EFD-E9614526BB61}">
      <dgm:prSet/>
      <dgm:spPr/>
      <dgm:t>
        <a:bodyPr/>
        <a:lstStyle/>
        <a:p>
          <a:endParaRPr lang="en-US"/>
        </a:p>
      </dgm:t>
    </dgm:pt>
    <dgm:pt modelId="{2F2784E8-790F-479D-94C5-E444045F7FA2}">
      <dgm:prSet phldrT="[Text]"/>
      <dgm:spPr/>
      <dgm:t>
        <a:bodyPr/>
        <a:lstStyle/>
        <a:p>
          <a:endParaRPr lang="en-US" sz="1100" dirty="0"/>
        </a:p>
      </dgm:t>
    </dgm:pt>
    <dgm:pt modelId="{B5F6249E-4EEC-43E8-ABCB-609E1C681762}" type="parTrans" cxnId="{75585D72-1544-419A-888A-3B8F1615B91D}">
      <dgm:prSet/>
      <dgm:spPr/>
      <dgm:t>
        <a:bodyPr/>
        <a:lstStyle/>
        <a:p>
          <a:endParaRPr lang="en-US"/>
        </a:p>
      </dgm:t>
    </dgm:pt>
    <dgm:pt modelId="{D4082E82-B7E2-4913-A7D8-ADEE572445D0}" type="sibTrans" cxnId="{75585D72-1544-419A-888A-3B8F1615B91D}">
      <dgm:prSet/>
      <dgm:spPr/>
      <dgm:t>
        <a:bodyPr/>
        <a:lstStyle/>
        <a:p>
          <a:endParaRPr lang="en-US"/>
        </a:p>
      </dgm:t>
    </dgm:pt>
    <dgm:pt modelId="{6059ADFA-80FF-4F8A-BD3D-A7C8CB0BB698}">
      <dgm:prSet phldrT="[Text]"/>
      <dgm:spPr/>
      <dgm:t>
        <a:bodyPr/>
        <a:lstStyle/>
        <a:p>
          <a:endParaRPr lang="en-US" sz="1100" dirty="0"/>
        </a:p>
      </dgm:t>
    </dgm:pt>
    <dgm:pt modelId="{097A279E-84DA-4F26-8F5E-E38F126FD7F4}" type="parTrans" cxnId="{0EAC92A1-50E0-418F-8D95-8CB86AC31031}">
      <dgm:prSet/>
      <dgm:spPr/>
      <dgm:t>
        <a:bodyPr/>
        <a:lstStyle/>
        <a:p>
          <a:endParaRPr lang="en-US"/>
        </a:p>
      </dgm:t>
    </dgm:pt>
    <dgm:pt modelId="{705FF3D2-43F0-4F8C-92B4-898D6207B259}" type="sibTrans" cxnId="{0EAC92A1-50E0-418F-8D95-8CB86AC31031}">
      <dgm:prSet/>
      <dgm:spPr/>
      <dgm:t>
        <a:bodyPr/>
        <a:lstStyle/>
        <a:p>
          <a:endParaRPr lang="en-US"/>
        </a:p>
      </dgm:t>
    </dgm:pt>
    <dgm:pt modelId="{1570A123-C337-4B17-9BDB-F10F54018B85}">
      <dgm:prSet phldrT="[Text]" custT="1"/>
      <dgm:spPr/>
      <dgm:t>
        <a:bodyPr/>
        <a:lstStyle/>
        <a:p>
          <a:r>
            <a:rPr lang="en-US" sz="1300" b="1" dirty="0" smtClean="0">
              <a:solidFill>
                <a:schemeClr val="accent2">
                  <a:lumMod val="50000"/>
                </a:schemeClr>
              </a:solidFill>
            </a:rPr>
            <a:t>Communication facilities</a:t>
          </a:r>
          <a:r>
            <a:rPr lang="en-US" sz="1300" dirty="0" smtClean="0">
              <a:solidFill>
                <a:schemeClr val="accent2">
                  <a:lumMod val="50000"/>
                </a:schemeClr>
              </a:solidFill>
            </a:rPr>
            <a:t> – the country’s internet speeds are among the fastest in Europe and enable easy communication with the rest of the world. The advantage is great not only for accessing remote applications and databases, but also for IP telephony.</a:t>
          </a:r>
          <a:endParaRPr lang="en-US" sz="1300" dirty="0">
            <a:solidFill>
              <a:schemeClr val="accent2">
                <a:lumMod val="50000"/>
              </a:schemeClr>
            </a:solidFill>
          </a:endParaRPr>
        </a:p>
      </dgm:t>
    </dgm:pt>
    <dgm:pt modelId="{B5D72442-2B6B-4CC3-8C4C-21E9A0486D9E}" type="parTrans" cxnId="{86725AD2-A109-48DE-B9F3-E84AA2EBC694}">
      <dgm:prSet/>
      <dgm:spPr/>
      <dgm:t>
        <a:bodyPr/>
        <a:lstStyle/>
        <a:p>
          <a:endParaRPr lang="en-US"/>
        </a:p>
      </dgm:t>
    </dgm:pt>
    <dgm:pt modelId="{A9D9620C-466D-42B2-ACD8-EDCD06C7E2A3}" type="sibTrans" cxnId="{86725AD2-A109-48DE-B9F3-E84AA2EBC694}">
      <dgm:prSet/>
      <dgm:spPr/>
      <dgm:t>
        <a:bodyPr/>
        <a:lstStyle/>
        <a:p>
          <a:endParaRPr lang="en-US"/>
        </a:p>
      </dgm:t>
    </dgm:pt>
    <dgm:pt modelId="{33FAB044-2252-4134-9183-AEFA6408C55D}">
      <dgm:prSet phldrT="[Text]" custT="1"/>
      <dgm:spPr/>
      <dgm:t>
        <a:bodyPr/>
        <a:lstStyle/>
        <a:p>
          <a:r>
            <a:rPr lang="en-US" sz="1300" b="1" dirty="0" smtClean="0">
              <a:solidFill>
                <a:schemeClr val="accent2">
                  <a:lumMod val="50000"/>
                </a:schemeClr>
              </a:solidFill>
            </a:rPr>
            <a:t>Work force</a:t>
          </a:r>
          <a:r>
            <a:rPr lang="en-US" sz="1300" dirty="0" smtClean="0">
              <a:solidFill>
                <a:schemeClr val="accent2">
                  <a:lumMod val="50000"/>
                </a:schemeClr>
              </a:solidFill>
            </a:rPr>
            <a:t> – 1500 students graduate Moldovan universities yearly with degrees in computing and related fields. Another 5000 have math or engineering degrees.  </a:t>
          </a:r>
          <a:endParaRPr lang="en-US" sz="1300" dirty="0">
            <a:solidFill>
              <a:schemeClr val="accent2">
                <a:lumMod val="50000"/>
              </a:schemeClr>
            </a:solidFill>
          </a:endParaRPr>
        </a:p>
      </dgm:t>
    </dgm:pt>
    <dgm:pt modelId="{37117455-2AF3-451B-A212-8FF978852E37}" type="parTrans" cxnId="{25DF756A-6A44-4D6D-9167-B49D8F81588B}">
      <dgm:prSet/>
      <dgm:spPr/>
      <dgm:t>
        <a:bodyPr/>
        <a:lstStyle/>
        <a:p>
          <a:endParaRPr lang="en-US"/>
        </a:p>
      </dgm:t>
    </dgm:pt>
    <dgm:pt modelId="{08082441-775F-4F7F-89C9-CF3F0A33EE41}" type="sibTrans" cxnId="{25DF756A-6A44-4D6D-9167-B49D8F81588B}">
      <dgm:prSet/>
      <dgm:spPr/>
      <dgm:t>
        <a:bodyPr/>
        <a:lstStyle/>
        <a:p>
          <a:endParaRPr lang="en-US"/>
        </a:p>
      </dgm:t>
    </dgm:pt>
    <dgm:pt modelId="{FDB52FC6-1E14-41D9-8B58-EB3C8B49E6A0}" type="pres">
      <dgm:prSet presAssocID="{0035427F-E1A7-4AAA-98BE-2365A06F5FC4}" presName="Name0" presStyleCnt="0">
        <dgm:presLayoutVars>
          <dgm:dir/>
          <dgm:animLvl val="lvl"/>
          <dgm:resizeHandles/>
        </dgm:presLayoutVars>
      </dgm:prSet>
      <dgm:spPr/>
    </dgm:pt>
    <dgm:pt modelId="{3BCEB830-E91C-4999-995B-243F61008AAC}" type="pres">
      <dgm:prSet presAssocID="{02BE6B8A-AE25-413E-849C-6F849E678A71}" presName="linNode" presStyleCnt="0"/>
      <dgm:spPr/>
    </dgm:pt>
    <dgm:pt modelId="{D4E7802D-6EA5-4E91-8BEA-D6E27BB694C6}" type="pres">
      <dgm:prSet presAssocID="{02BE6B8A-AE25-413E-849C-6F849E678A71}" presName="parentShp" presStyleLbl="node1" presStyleIdx="0" presStyleCnt="1" custLinFactNeighborX="343" custLinFactNeighborY="-49">
        <dgm:presLayoutVars>
          <dgm:bulletEnabled val="1"/>
        </dgm:presLayoutVars>
      </dgm:prSet>
      <dgm:spPr/>
      <dgm:t>
        <a:bodyPr/>
        <a:lstStyle/>
        <a:p>
          <a:endParaRPr lang="en-US"/>
        </a:p>
      </dgm:t>
    </dgm:pt>
    <dgm:pt modelId="{C21B1BC1-53E1-42CB-BB21-CEE04BEB935B}" type="pres">
      <dgm:prSet presAssocID="{02BE6B8A-AE25-413E-849C-6F849E678A71}" presName="childShp" presStyleLbl="bgAccFollowNode1" presStyleIdx="0" presStyleCnt="1">
        <dgm:presLayoutVars>
          <dgm:bulletEnabled val="1"/>
        </dgm:presLayoutVars>
      </dgm:prSet>
      <dgm:spPr/>
      <dgm:t>
        <a:bodyPr/>
        <a:lstStyle/>
        <a:p>
          <a:endParaRPr lang="en-US"/>
        </a:p>
      </dgm:t>
    </dgm:pt>
  </dgm:ptLst>
  <dgm:cxnLst>
    <dgm:cxn modelId="{1EA47F19-E9F6-4E82-ABF7-503323A6C125}" srcId="{02BE6B8A-AE25-413E-849C-6F849E678A71}" destId="{BCBD9447-BA40-4819-9DDF-1F9C00FBBB2B}" srcOrd="0" destOrd="0" parTransId="{E649F912-97B8-4623-AA2F-69933D8E2247}" sibTransId="{7FE6535C-8F79-4D4F-B34F-52C81D6B1990}"/>
    <dgm:cxn modelId="{3D1DFD4C-0C68-499A-8F05-36A4A212E09C}" type="presOf" srcId="{BCBD9447-BA40-4819-9DDF-1F9C00FBBB2B}" destId="{C21B1BC1-53E1-42CB-BB21-CEE04BEB935B}" srcOrd="0" destOrd="0" presId="urn:microsoft.com/office/officeart/2005/8/layout/vList6"/>
    <dgm:cxn modelId="{25DF756A-6A44-4D6D-9167-B49D8F81588B}" srcId="{02BE6B8A-AE25-413E-849C-6F849E678A71}" destId="{33FAB044-2252-4134-9183-AEFA6408C55D}" srcOrd="3" destOrd="0" parTransId="{37117455-2AF3-451B-A212-8FF978852E37}" sibTransId="{08082441-775F-4F7F-89C9-CF3F0A33EE41}"/>
    <dgm:cxn modelId="{0EAC92A1-50E0-418F-8D95-8CB86AC31031}" srcId="{02BE6B8A-AE25-413E-849C-6F849E678A71}" destId="{6059ADFA-80FF-4F8A-BD3D-A7C8CB0BB698}" srcOrd="4" destOrd="0" parTransId="{097A279E-84DA-4F26-8F5E-E38F126FD7F4}" sibTransId="{705FF3D2-43F0-4F8C-92B4-898D6207B259}"/>
    <dgm:cxn modelId="{38BE01B2-7E2B-4CA6-984B-368CB5813439}" type="presOf" srcId="{6059ADFA-80FF-4F8A-BD3D-A7C8CB0BB698}" destId="{C21B1BC1-53E1-42CB-BB21-CEE04BEB935B}" srcOrd="0" destOrd="4" presId="urn:microsoft.com/office/officeart/2005/8/layout/vList6"/>
    <dgm:cxn modelId="{86725AD2-A109-48DE-B9F3-E84AA2EBC694}" srcId="{02BE6B8A-AE25-413E-849C-6F849E678A71}" destId="{1570A123-C337-4B17-9BDB-F10F54018B85}" srcOrd="2" destOrd="0" parTransId="{B5D72442-2B6B-4CC3-8C4C-21E9A0486D9E}" sibTransId="{A9D9620C-466D-42B2-ACD8-EDCD06C7E2A3}"/>
    <dgm:cxn modelId="{75585D72-1544-419A-888A-3B8F1615B91D}" srcId="{02BE6B8A-AE25-413E-849C-6F849E678A71}" destId="{2F2784E8-790F-479D-94C5-E444045F7FA2}" srcOrd="5" destOrd="0" parTransId="{B5F6249E-4EEC-43E8-ABCB-609E1C681762}" sibTransId="{D4082E82-B7E2-4913-A7D8-ADEE572445D0}"/>
    <dgm:cxn modelId="{3BB79070-7807-4B4F-8EC7-39210332FABD}" type="presOf" srcId="{786A31E2-5A6C-4F31-8B10-DBD630CC219C}" destId="{C21B1BC1-53E1-42CB-BB21-CEE04BEB935B}" srcOrd="0" destOrd="1" presId="urn:microsoft.com/office/officeart/2005/8/layout/vList6"/>
    <dgm:cxn modelId="{013604CA-68C8-4F38-9952-72EB832CB4CE}" type="presOf" srcId="{33FAB044-2252-4134-9183-AEFA6408C55D}" destId="{C21B1BC1-53E1-42CB-BB21-CEE04BEB935B}" srcOrd="0" destOrd="3" presId="urn:microsoft.com/office/officeart/2005/8/layout/vList6"/>
    <dgm:cxn modelId="{DEA2B03E-471F-432B-95DC-973A5581C0D9}" type="presOf" srcId="{1570A123-C337-4B17-9BDB-F10F54018B85}" destId="{C21B1BC1-53E1-42CB-BB21-CEE04BEB935B}" srcOrd="0" destOrd="2" presId="urn:microsoft.com/office/officeart/2005/8/layout/vList6"/>
    <dgm:cxn modelId="{F7B01099-88FC-4390-AD76-D4C85CF033C4}" type="presOf" srcId="{2F2784E8-790F-479D-94C5-E444045F7FA2}" destId="{C21B1BC1-53E1-42CB-BB21-CEE04BEB935B}" srcOrd="0" destOrd="5" presId="urn:microsoft.com/office/officeart/2005/8/layout/vList6"/>
    <dgm:cxn modelId="{87176FC8-94B7-49E2-A3FA-F73446A3E83E}" type="presOf" srcId="{02BE6B8A-AE25-413E-849C-6F849E678A71}" destId="{D4E7802D-6EA5-4E91-8BEA-D6E27BB694C6}" srcOrd="0" destOrd="0" presId="urn:microsoft.com/office/officeart/2005/8/layout/vList6"/>
    <dgm:cxn modelId="{8983BCC6-9D3F-491A-A712-4B3DE8977A9F}" srcId="{0035427F-E1A7-4AAA-98BE-2365A06F5FC4}" destId="{02BE6B8A-AE25-413E-849C-6F849E678A71}" srcOrd="0" destOrd="0" parTransId="{915E4F44-B767-43EB-9CAE-11C1F42C4CF6}" sibTransId="{DC4D890F-016F-407B-82A5-DB6590D62FA2}"/>
    <dgm:cxn modelId="{C966BB2E-334D-4DF0-9540-63E667CB0CEC}" type="presOf" srcId="{0035427F-E1A7-4AAA-98BE-2365A06F5FC4}" destId="{FDB52FC6-1E14-41D9-8B58-EB3C8B49E6A0}" srcOrd="0" destOrd="0" presId="urn:microsoft.com/office/officeart/2005/8/layout/vList6"/>
    <dgm:cxn modelId="{4D73A520-08F0-4BC9-9EFD-E9614526BB61}" srcId="{02BE6B8A-AE25-413E-849C-6F849E678A71}" destId="{786A31E2-5A6C-4F31-8B10-DBD630CC219C}" srcOrd="1" destOrd="0" parTransId="{3A82D646-FEDA-4941-A897-D588D06C4252}" sibTransId="{476EB315-C6FD-4308-B6F7-715F26779BCC}"/>
    <dgm:cxn modelId="{71B5032C-C5F3-4EAD-ACC0-3138344C07A6}" type="presParOf" srcId="{FDB52FC6-1E14-41D9-8B58-EB3C8B49E6A0}" destId="{3BCEB830-E91C-4999-995B-243F61008AAC}" srcOrd="0" destOrd="0" presId="urn:microsoft.com/office/officeart/2005/8/layout/vList6"/>
    <dgm:cxn modelId="{29155F33-A1EF-4629-AE6E-D9ED808B40B1}" type="presParOf" srcId="{3BCEB830-E91C-4999-995B-243F61008AAC}" destId="{D4E7802D-6EA5-4E91-8BEA-D6E27BB694C6}" srcOrd="0" destOrd="0" presId="urn:microsoft.com/office/officeart/2005/8/layout/vList6"/>
    <dgm:cxn modelId="{D7143D0B-8B72-4EF1-8A38-80E69F170AB5}" type="presParOf" srcId="{3BCEB830-E91C-4999-995B-243F61008AAC}" destId="{C21B1BC1-53E1-42CB-BB21-CEE04BEB935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B58403-B6B8-48D9-97BB-7B64B0868A2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9127C27-4FF8-46C1-89AE-B13F2AA85ACC}">
      <dgm:prSet phldrT="[Текст]" custT="1"/>
      <dgm:spPr/>
      <dgm:t>
        <a:bodyPr/>
        <a:lstStyle/>
        <a:p>
          <a:r>
            <a:rPr lang="en-US" sz="1400" dirty="0">
              <a:latin typeface="+mn-lt"/>
            </a:rPr>
            <a:t>Changing the destination of agricultural  land is  for free</a:t>
          </a:r>
          <a:endParaRPr lang="ru-RU" sz="1400" dirty="0">
            <a:latin typeface="+mn-lt"/>
          </a:endParaRPr>
        </a:p>
      </dgm:t>
    </dgm:pt>
    <dgm:pt modelId="{4B491A58-88AD-4655-9543-E309EC516DDC}" type="parTrans" cxnId="{C571FF9B-2BCF-4DC7-BCC6-F3781A4F5021}">
      <dgm:prSet/>
      <dgm:spPr/>
      <dgm:t>
        <a:bodyPr/>
        <a:lstStyle/>
        <a:p>
          <a:endParaRPr lang="ru-RU">
            <a:latin typeface="+mn-lt"/>
          </a:endParaRPr>
        </a:p>
      </dgm:t>
    </dgm:pt>
    <dgm:pt modelId="{B73203C9-4925-4A80-83C8-16D3DCF493AD}" type="sibTrans" cxnId="{C571FF9B-2BCF-4DC7-BCC6-F3781A4F5021}">
      <dgm:prSet/>
      <dgm:spPr/>
      <dgm:t>
        <a:bodyPr/>
        <a:lstStyle/>
        <a:p>
          <a:endParaRPr lang="ru-RU">
            <a:latin typeface="+mn-lt"/>
          </a:endParaRPr>
        </a:p>
      </dgm:t>
    </dgm:pt>
    <dgm:pt modelId="{09228AAA-C7EE-4CD3-AD35-5DDE4CF6C958}">
      <dgm:prSet phldrT="[Текст]" custT="1"/>
      <dgm:spPr/>
      <dgm:t>
        <a:bodyPr/>
        <a:lstStyle/>
        <a:p>
          <a:r>
            <a:rPr lang="en-US" sz="1400" dirty="0">
              <a:latin typeface="Calibri" panose="020F0502020204030204" pitchFamily="34" charset="0"/>
            </a:rPr>
            <a:t>The right to privatize the state-owned land for construction at normative price</a:t>
          </a:r>
          <a:endParaRPr lang="ru-RU" sz="1400" dirty="0">
            <a:latin typeface="Calibri" panose="020F0502020204030204" pitchFamily="34" charset="0"/>
          </a:endParaRPr>
        </a:p>
      </dgm:t>
    </dgm:pt>
    <dgm:pt modelId="{9EC54D64-DDB0-4DE2-8067-D4F1BDC1CC57}" type="parTrans" cxnId="{69EA8D7A-76D2-4AD5-A33F-071A3E171A41}">
      <dgm:prSet/>
      <dgm:spPr/>
      <dgm:t>
        <a:bodyPr/>
        <a:lstStyle/>
        <a:p>
          <a:endParaRPr lang="ru-RU">
            <a:latin typeface="+mn-lt"/>
          </a:endParaRPr>
        </a:p>
      </dgm:t>
    </dgm:pt>
    <dgm:pt modelId="{93B0E11F-625E-4464-A738-EBC97EDEE6AD}" type="sibTrans" cxnId="{69EA8D7A-76D2-4AD5-A33F-071A3E171A41}">
      <dgm:prSet/>
      <dgm:spPr/>
      <dgm:t>
        <a:bodyPr/>
        <a:lstStyle/>
        <a:p>
          <a:endParaRPr lang="ru-RU">
            <a:latin typeface="+mn-lt"/>
          </a:endParaRPr>
        </a:p>
      </dgm:t>
    </dgm:pt>
    <dgm:pt modelId="{113F2164-9312-4889-A088-A473A3964D4A}">
      <dgm:prSet custT="1"/>
      <dgm:spPr/>
      <dgm:t>
        <a:bodyPr/>
        <a:lstStyle/>
        <a:p>
          <a:r>
            <a:rPr lang="en-US" sz="1400" dirty="0">
              <a:latin typeface="+mn-lt"/>
            </a:rPr>
            <a:t>Free allocation of public property assets to create parks at owner's decision</a:t>
          </a:r>
          <a:endParaRPr lang="ru-RU" sz="1400" dirty="0">
            <a:latin typeface="+mn-lt"/>
          </a:endParaRPr>
        </a:p>
      </dgm:t>
    </dgm:pt>
    <dgm:pt modelId="{AFCB6022-E8C2-4081-B580-483F3104EF04}" type="parTrans" cxnId="{CF66C140-7809-476C-9971-BBB7A3391480}">
      <dgm:prSet/>
      <dgm:spPr/>
      <dgm:t>
        <a:bodyPr/>
        <a:lstStyle/>
        <a:p>
          <a:endParaRPr lang="ru-RU">
            <a:latin typeface="+mn-lt"/>
          </a:endParaRPr>
        </a:p>
      </dgm:t>
    </dgm:pt>
    <dgm:pt modelId="{E7088E25-CCB5-4325-910D-769C561340DE}" type="sibTrans" cxnId="{CF66C140-7809-476C-9971-BBB7A3391480}">
      <dgm:prSet/>
      <dgm:spPr/>
      <dgm:t>
        <a:bodyPr/>
        <a:lstStyle/>
        <a:p>
          <a:endParaRPr lang="ru-RU">
            <a:latin typeface="+mn-lt"/>
          </a:endParaRPr>
        </a:p>
      </dgm:t>
    </dgm:pt>
    <dgm:pt modelId="{F0A8EA59-D31E-4B6F-AB33-126D4D9B3897}">
      <dgm:prSet custT="1"/>
      <dgm:spPr/>
      <dgm:t>
        <a:bodyPr/>
        <a:lstStyle/>
        <a:p>
          <a:r>
            <a:rPr lang="en-US" sz="1400" dirty="0">
              <a:latin typeface="Calibri" panose="020F0502020204030204" pitchFamily="34" charset="0"/>
            </a:rPr>
            <a:t>Decreasing up to 70% the annual fee regarding land lease or space  rent</a:t>
          </a:r>
          <a:endParaRPr lang="ru-RU" sz="1400" dirty="0">
            <a:latin typeface="Calibri" panose="020F0502020204030204" pitchFamily="34" charset="0"/>
          </a:endParaRPr>
        </a:p>
      </dgm:t>
    </dgm:pt>
    <dgm:pt modelId="{3FCB6EC8-0EA4-4423-A6DA-B1F6DBC3AE34}" type="parTrans" cxnId="{6A6B5630-BDE3-46FD-A151-E1FC24CB582D}">
      <dgm:prSet/>
      <dgm:spPr/>
      <dgm:t>
        <a:bodyPr/>
        <a:lstStyle/>
        <a:p>
          <a:endParaRPr lang="ru-RU">
            <a:latin typeface="+mn-lt"/>
          </a:endParaRPr>
        </a:p>
      </dgm:t>
    </dgm:pt>
    <dgm:pt modelId="{40953F16-4FF8-4BAB-BB38-F1562F0F40E1}" type="sibTrans" cxnId="{6A6B5630-BDE3-46FD-A151-E1FC24CB582D}">
      <dgm:prSet/>
      <dgm:spPr/>
      <dgm:t>
        <a:bodyPr/>
        <a:lstStyle/>
        <a:p>
          <a:endParaRPr lang="ru-RU">
            <a:latin typeface="+mn-lt"/>
          </a:endParaRPr>
        </a:p>
      </dgm:t>
    </dgm:pt>
    <dgm:pt modelId="{7297F9DC-DB56-4A49-AD85-6303547D1B88}" type="pres">
      <dgm:prSet presAssocID="{AFB58403-B6B8-48D9-97BB-7B64B0868A2C}" presName="Name0" presStyleCnt="0">
        <dgm:presLayoutVars>
          <dgm:chMax val="7"/>
          <dgm:chPref val="7"/>
          <dgm:dir/>
        </dgm:presLayoutVars>
      </dgm:prSet>
      <dgm:spPr/>
      <dgm:t>
        <a:bodyPr/>
        <a:lstStyle/>
        <a:p>
          <a:endParaRPr lang="en-US"/>
        </a:p>
      </dgm:t>
    </dgm:pt>
    <dgm:pt modelId="{E1172127-B30A-47D9-8421-375595BA1BF5}" type="pres">
      <dgm:prSet presAssocID="{AFB58403-B6B8-48D9-97BB-7B64B0868A2C}" presName="Name1" presStyleCnt="0"/>
      <dgm:spPr/>
    </dgm:pt>
    <dgm:pt modelId="{8B1C603F-49D1-47B2-AA8A-A2C5972EDCDC}" type="pres">
      <dgm:prSet presAssocID="{AFB58403-B6B8-48D9-97BB-7B64B0868A2C}" presName="cycle" presStyleCnt="0"/>
      <dgm:spPr/>
    </dgm:pt>
    <dgm:pt modelId="{24CD9B77-1493-4236-9968-996DC6CC22B2}" type="pres">
      <dgm:prSet presAssocID="{AFB58403-B6B8-48D9-97BB-7B64B0868A2C}" presName="srcNode" presStyleLbl="node1" presStyleIdx="0" presStyleCnt="4"/>
      <dgm:spPr/>
    </dgm:pt>
    <dgm:pt modelId="{D317F6DC-532E-462A-AE3F-B6E35C3F0912}" type="pres">
      <dgm:prSet presAssocID="{AFB58403-B6B8-48D9-97BB-7B64B0868A2C}" presName="conn" presStyleLbl="parChTrans1D2" presStyleIdx="0" presStyleCnt="1"/>
      <dgm:spPr/>
      <dgm:t>
        <a:bodyPr/>
        <a:lstStyle/>
        <a:p>
          <a:endParaRPr lang="en-US"/>
        </a:p>
      </dgm:t>
    </dgm:pt>
    <dgm:pt modelId="{514F363D-CBAA-4D64-9F74-3FCB0B90CB4C}" type="pres">
      <dgm:prSet presAssocID="{AFB58403-B6B8-48D9-97BB-7B64B0868A2C}" presName="extraNode" presStyleLbl="node1" presStyleIdx="0" presStyleCnt="4"/>
      <dgm:spPr/>
    </dgm:pt>
    <dgm:pt modelId="{EC3281D3-F0AC-4636-B82E-DE4F004539F3}" type="pres">
      <dgm:prSet presAssocID="{AFB58403-B6B8-48D9-97BB-7B64B0868A2C}" presName="dstNode" presStyleLbl="node1" presStyleIdx="0" presStyleCnt="4"/>
      <dgm:spPr/>
    </dgm:pt>
    <dgm:pt modelId="{94886E05-75BE-4E01-8A62-385B235DEDDC}" type="pres">
      <dgm:prSet presAssocID="{89127C27-4FF8-46C1-89AE-B13F2AA85ACC}" presName="text_1" presStyleLbl="node1" presStyleIdx="0" presStyleCnt="4">
        <dgm:presLayoutVars>
          <dgm:bulletEnabled val="1"/>
        </dgm:presLayoutVars>
      </dgm:prSet>
      <dgm:spPr/>
      <dgm:t>
        <a:bodyPr/>
        <a:lstStyle/>
        <a:p>
          <a:endParaRPr lang="en-US"/>
        </a:p>
      </dgm:t>
    </dgm:pt>
    <dgm:pt modelId="{67145035-5FA9-479B-B594-0FB790D79175}" type="pres">
      <dgm:prSet presAssocID="{89127C27-4FF8-46C1-89AE-B13F2AA85ACC}" presName="accent_1" presStyleCnt="0"/>
      <dgm:spPr/>
    </dgm:pt>
    <dgm:pt modelId="{796B8851-AE97-47FC-99A4-AD7EB46B8ED4}" type="pres">
      <dgm:prSet presAssocID="{89127C27-4FF8-46C1-89AE-B13F2AA85ACC}" presName="accentRepeatNode" presStyleLbl="solidFgAcc1" presStyleIdx="0" presStyleCnt="4"/>
      <dgm:spPr/>
    </dgm:pt>
    <dgm:pt modelId="{81514A97-01CF-41B0-80B7-535BB1904018}" type="pres">
      <dgm:prSet presAssocID="{09228AAA-C7EE-4CD3-AD35-5DDE4CF6C958}" presName="text_2" presStyleLbl="node1" presStyleIdx="1" presStyleCnt="4">
        <dgm:presLayoutVars>
          <dgm:bulletEnabled val="1"/>
        </dgm:presLayoutVars>
      </dgm:prSet>
      <dgm:spPr/>
      <dgm:t>
        <a:bodyPr/>
        <a:lstStyle/>
        <a:p>
          <a:endParaRPr lang="en-US"/>
        </a:p>
      </dgm:t>
    </dgm:pt>
    <dgm:pt modelId="{ACD1725D-E09D-4727-B9AD-7EE6F98C4C27}" type="pres">
      <dgm:prSet presAssocID="{09228AAA-C7EE-4CD3-AD35-5DDE4CF6C958}" presName="accent_2" presStyleCnt="0"/>
      <dgm:spPr/>
    </dgm:pt>
    <dgm:pt modelId="{8C7682E2-E85E-4CB4-B50B-A4CAA1F5F8A7}" type="pres">
      <dgm:prSet presAssocID="{09228AAA-C7EE-4CD3-AD35-5DDE4CF6C958}" presName="accentRepeatNode" presStyleLbl="solidFgAcc1" presStyleIdx="1" presStyleCnt="4"/>
      <dgm:spPr/>
    </dgm:pt>
    <dgm:pt modelId="{9FD0AE06-16F9-4A13-ADFD-BDC11728686F}" type="pres">
      <dgm:prSet presAssocID="{113F2164-9312-4889-A088-A473A3964D4A}" presName="text_3" presStyleLbl="node1" presStyleIdx="2" presStyleCnt="4">
        <dgm:presLayoutVars>
          <dgm:bulletEnabled val="1"/>
        </dgm:presLayoutVars>
      </dgm:prSet>
      <dgm:spPr/>
      <dgm:t>
        <a:bodyPr/>
        <a:lstStyle/>
        <a:p>
          <a:endParaRPr lang="en-US"/>
        </a:p>
      </dgm:t>
    </dgm:pt>
    <dgm:pt modelId="{020D1D4F-E025-40E9-ACFB-9A4F14D3F19E}" type="pres">
      <dgm:prSet presAssocID="{113F2164-9312-4889-A088-A473A3964D4A}" presName="accent_3" presStyleCnt="0"/>
      <dgm:spPr/>
    </dgm:pt>
    <dgm:pt modelId="{D1F1BAF7-EA36-400D-BEEB-FA2CBDDA4C6A}" type="pres">
      <dgm:prSet presAssocID="{113F2164-9312-4889-A088-A473A3964D4A}" presName="accentRepeatNode" presStyleLbl="solidFgAcc1" presStyleIdx="2" presStyleCnt="4"/>
      <dgm:spPr/>
    </dgm:pt>
    <dgm:pt modelId="{CD72B11E-453F-4516-AA5A-B98E50C540CE}" type="pres">
      <dgm:prSet presAssocID="{F0A8EA59-D31E-4B6F-AB33-126D4D9B3897}" presName="text_4" presStyleLbl="node1" presStyleIdx="3" presStyleCnt="4">
        <dgm:presLayoutVars>
          <dgm:bulletEnabled val="1"/>
        </dgm:presLayoutVars>
      </dgm:prSet>
      <dgm:spPr/>
      <dgm:t>
        <a:bodyPr/>
        <a:lstStyle/>
        <a:p>
          <a:endParaRPr lang="en-US"/>
        </a:p>
      </dgm:t>
    </dgm:pt>
    <dgm:pt modelId="{9E770FAF-E9E5-46D6-A640-C4459AB9B3DE}" type="pres">
      <dgm:prSet presAssocID="{F0A8EA59-D31E-4B6F-AB33-126D4D9B3897}" presName="accent_4" presStyleCnt="0"/>
      <dgm:spPr/>
    </dgm:pt>
    <dgm:pt modelId="{91556782-BE06-40C7-AE24-E9E7D023BB53}" type="pres">
      <dgm:prSet presAssocID="{F0A8EA59-D31E-4B6F-AB33-126D4D9B3897}" presName="accentRepeatNode" presStyleLbl="solidFgAcc1" presStyleIdx="3" presStyleCnt="4"/>
      <dgm:spPr/>
    </dgm:pt>
  </dgm:ptLst>
  <dgm:cxnLst>
    <dgm:cxn modelId="{23BD713B-E5FF-4BAE-A680-9DAE5C554857}" type="presOf" srcId="{113F2164-9312-4889-A088-A473A3964D4A}" destId="{9FD0AE06-16F9-4A13-ADFD-BDC11728686F}" srcOrd="0" destOrd="0" presId="urn:microsoft.com/office/officeart/2008/layout/VerticalCurvedList"/>
    <dgm:cxn modelId="{F3E09062-0232-42C9-99FC-D765C9E54E0F}" type="presOf" srcId="{AFB58403-B6B8-48D9-97BB-7B64B0868A2C}" destId="{7297F9DC-DB56-4A49-AD85-6303547D1B88}" srcOrd="0" destOrd="0" presId="urn:microsoft.com/office/officeart/2008/layout/VerticalCurvedList"/>
    <dgm:cxn modelId="{6A6B5630-BDE3-46FD-A151-E1FC24CB582D}" srcId="{AFB58403-B6B8-48D9-97BB-7B64B0868A2C}" destId="{F0A8EA59-D31E-4B6F-AB33-126D4D9B3897}" srcOrd="3" destOrd="0" parTransId="{3FCB6EC8-0EA4-4423-A6DA-B1F6DBC3AE34}" sibTransId="{40953F16-4FF8-4BAB-BB38-F1562F0F40E1}"/>
    <dgm:cxn modelId="{98EBB661-F6B8-4B08-84AE-ED0F0E076A2D}" type="presOf" srcId="{F0A8EA59-D31E-4B6F-AB33-126D4D9B3897}" destId="{CD72B11E-453F-4516-AA5A-B98E50C540CE}" srcOrd="0" destOrd="0" presId="urn:microsoft.com/office/officeart/2008/layout/VerticalCurvedList"/>
    <dgm:cxn modelId="{02A91558-9C3D-4748-926E-8C9DD9A3E217}" type="presOf" srcId="{89127C27-4FF8-46C1-89AE-B13F2AA85ACC}" destId="{94886E05-75BE-4E01-8A62-385B235DEDDC}" srcOrd="0" destOrd="0" presId="urn:microsoft.com/office/officeart/2008/layout/VerticalCurvedList"/>
    <dgm:cxn modelId="{CF66C140-7809-476C-9971-BBB7A3391480}" srcId="{AFB58403-B6B8-48D9-97BB-7B64B0868A2C}" destId="{113F2164-9312-4889-A088-A473A3964D4A}" srcOrd="2" destOrd="0" parTransId="{AFCB6022-E8C2-4081-B580-483F3104EF04}" sibTransId="{E7088E25-CCB5-4325-910D-769C561340DE}"/>
    <dgm:cxn modelId="{69EA8D7A-76D2-4AD5-A33F-071A3E171A41}" srcId="{AFB58403-B6B8-48D9-97BB-7B64B0868A2C}" destId="{09228AAA-C7EE-4CD3-AD35-5DDE4CF6C958}" srcOrd="1" destOrd="0" parTransId="{9EC54D64-DDB0-4DE2-8067-D4F1BDC1CC57}" sibTransId="{93B0E11F-625E-4464-A738-EBC97EDEE6AD}"/>
    <dgm:cxn modelId="{C571FF9B-2BCF-4DC7-BCC6-F3781A4F5021}" srcId="{AFB58403-B6B8-48D9-97BB-7B64B0868A2C}" destId="{89127C27-4FF8-46C1-89AE-B13F2AA85ACC}" srcOrd="0" destOrd="0" parTransId="{4B491A58-88AD-4655-9543-E309EC516DDC}" sibTransId="{B73203C9-4925-4A80-83C8-16D3DCF493AD}"/>
    <dgm:cxn modelId="{DEBECA9E-E94F-4FE8-8E21-55691E3F0F45}" type="presOf" srcId="{09228AAA-C7EE-4CD3-AD35-5DDE4CF6C958}" destId="{81514A97-01CF-41B0-80B7-535BB1904018}" srcOrd="0" destOrd="0" presId="urn:microsoft.com/office/officeart/2008/layout/VerticalCurvedList"/>
    <dgm:cxn modelId="{132A2D6A-867B-4C6B-AA1E-A57755F83E8B}" type="presOf" srcId="{B73203C9-4925-4A80-83C8-16D3DCF493AD}" destId="{D317F6DC-532E-462A-AE3F-B6E35C3F0912}" srcOrd="0" destOrd="0" presId="urn:microsoft.com/office/officeart/2008/layout/VerticalCurvedList"/>
    <dgm:cxn modelId="{F135A592-6483-4659-ADD6-8CD08FA36DB5}" type="presParOf" srcId="{7297F9DC-DB56-4A49-AD85-6303547D1B88}" destId="{E1172127-B30A-47D9-8421-375595BA1BF5}" srcOrd="0" destOrd="0" presId="urn:microsoft.com/office/officeart/2008/layout/VerticalCurvedList"/>
    <dgm:cxn modelId="{23706189-0C83-4EB3-BCAF-FBCA740C451E}" type="presParOf" srcId="{E1172127-B30A-47D9-8421-375595BA1BF5}" destId="{8B1C603F-49D1-47B2-AA8A-A2C5972EDCDC}" srcOrd="0" destOrd="0" presId="urn:microsoft.com/office/officeart/2008/layout/VerticalCurvedList"/>
    <dgm:cxn modelId="{ED6D223F-6FD5-4A77-A58D-6A3BE8FCDD47}" type="presParOf" srcId="{8B1C603F-49D1-47B2-AA8A-A2C5972EDCDC}" destId="{24CD9B77-1493-4236-9968-996DC6CC22B2}" srcOrd="0" destOrd="0" presId="urn:microsoft.com/office/officeart/2008/layout/VerticalCurvedList"/>
    <dgm:cxn modelId="{B16B9BCF-7B54-4689-9834-2E637743C940}" type="presParOf" srcId="{8B1C603F-49D1-47B2-AA8A-A2C5972EDCDC}" destId="{D317F6DC-532E-462A-AE3F-B6E35C3F0912}" srcOrd="1" destOrd="0" presId="urn:microsoft.com/office/officeart/2008/layout/VerticalCurvedList"/>
    <dgm:cxn modelId="{1508976B-8A38-4D44-B73E-5B428648008C}" type="presParOf" srcId="{8B1C603F-49D1-47B2-AA8A-A2C5972EDCDC}" destId="{514F363D-CBAA-4D64-9F74-3FCB0B90CB4C}" srcOrd="2" destOrd="0" presId="urn:microsoft.com/office/officeart/2008/layout/VerticalCurvedList"/>
    <dgm:cxn modelId="{D88CFB99-FE04-444A-83A5-823F5B34267E}" type="presParOf" srcId="{8B1C603F-49D1-47B2-AA8A-A2C5972EDCDC}" destId="{EC3281D3-F0AC-4636-B82E-DE4F004539F3}" srcOrd="3" destOrd="0" presId="urn:microsoft.com/office/officeart/2008/layout/VerticalCurvedList"/>
    <dgm:cxn modelId="{0283F028-8B79-49EA-B69E-FD4D380F124D}" type="presParOf" srcId="{E1172127-B30A-47D9-8421-375595BA1BF5}" destId="{94886E05-75BE-4E01-8A62-385B235DEDDC}" srcOrd="1" destOrd="0" presId="urn:microsoft.com/office/officeart/2008/layout/VerticalCurvedList"/>
    <dgm:cxn modelId="{FDD00521-8B54-4098-BC28-5CAEB995E397}" type="presParOf" srcId="{E1172127-B30A-47D9-8421-375595BA1BF5}" destId="{67145035-5FA9-479B-B594-0FB790D79175}" srcOrd="2" destOrd="0" presId="urn:microsoft.com/office/officeart/2008/layout/VerticalCurvedList"/>
    <dgm:cxn modelId="{5B1B7677-A135-4272-96F3-BCBB0CB06FBB}" type="presParOf" srcId="{67145035-5FA9-479B-B594-0FB790D79175}" destId="{796B8851-AE97-47FC-99A4-AD7EB46B8ED4}" srcOrd="0" destOrd="0" presId="urn:microsoft.com/office/officeart/2008/layout/VerticalCurvedList"/>
    <dgm:cxn modelId="{C92DE0C5-EC44-45C7-97C6-D70550D36EA3}" type="presParOf" srcId="{E1172127-B30A-47D9-8421-375595BA1BF5}" destId="{81514A97-01CF-41B0-80B7-535BB1904018}" srcOrd="3" destOrd="0" presId="urn:microsoft.com/office/officeart/2008/layout/VerticalCurvedList"/>
    <dgm:cxn modelId="{715480C3-AA70-49E8-A06C-A705D877835F}" type="presParOf" srcId="{E1172127-B30A-47D9-8421-375595BA1BF5}" destId="{ACD1725D-E09D-4727-B9AD-7EE6F98C4C27}" srcOrd="4" destOrd="0" presId="urn:microsoft.com/office/officeart/2008/layout/VerticalCurvedList"/>
    <dgm:cxn modelId="{68179D65-8149-466B-9AE4-A5E869026AFD}" type="presParOf" srcId="{ACD1725D-E09D-4727-B9AD-7EE6F98C4C27}" destId="{8C7682E2-E85E-4CB4-B50B-A4CAA1F5F8A7}" srcOrd="0" destOrd="0" presId="urn:microsoft.com/office/officeart/2008/layout/VerticalCurvedList"/>
    <dgm:cxn modelId="{97A2FB95-EA63-4947-9CCB-A4E136037B1E}" type="presParOf" srcId="{E1172127-B30A-47D9-8421-375595BA1BF5}" destId="{9FD0AE06-16F9-4A13-ADFD-BDC11728686F}" srcOrd="5" destOrd="0" presId="urn:microsoft.com/office/officeart/2008/layout/VerticalCurvedList"/>
    <dgm:cxn modelId="{5A8C6B34-0144-43A5-A758-18520166618F}" type="presParOf" srcId="{E1172127-B30A-47D9-8421-375595BA1BF5}" destId="{020D1D4F-E025-40E9-ACFB-9A4F14D3F19E}" srcOrd="6" destOrd="0" presId="urn:microsoft.com/office/officeart/2008/layout/VerticalCurvedList"/>
    <dgm:cxn modelId="{7CD21115-6B7F-45B2-8DAE-AF4B4051C916}" type="presParOf" srcId="{020D1D4F-E025-40E9-ACFB-9A4F14D3F19E}" destId="{D1F1BAF7-EA36-400D-BEEB-FA2CBDDA4C6A}" srcOrd="0" destOrd="0" presId="urn:microsoft.com/office/officeart/2008/layout/VerticalCurvedList"/>
    <dgm:cxn modelId="{DE2DEA48-D251-4E4B-9F1A-E5E93D3FCF86}" type="presParOf" srcId="{E1172127-B30A-47D9-8421-375595BA1BF5}" destId="{CD72B11E-453F-4516-AA5A-B98E50C540CE}" srcOrd="7" destOrd="0" presId="urn:microsoft.com/office/officeart/2008/layout/VerticalCurvedList"/>
    <dgm:cxn modelId="{A7D8E02B-82E8-4744-A3BB-4325DE4306A6}" type="presParOf" srcId="{E1172127-B30A-47D9-8421-375595BA1BF5}" destId="{9E770FAF-E9E5-46D6-A640-C4459AB9B3DE}" srcOrd="8" destOrd="0" presId="urn:microsoft.com/office/officeart/2008/layout/VerticalCurvedList"/>
    <dgm:cxn modelId="{0E196629-D4C3-475F-8A76-34820661B9D1}" type="presParOf" srcId="{9E770FAF-E9E5-46D6-A640-C4459AB9B3DE}" destId="{91556782-BE06-40C7-AE24-E9E7D023BB53}"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908661-32B3-4CC7-8235-7AD3EB169F2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3019FFD-444A-4469-9D0F-0387256ADE4F}">
      <dgm:prSet phldrT="[Text]"/>
      <dgm:spPr/>
      <dgm:t>
        <a:bodyPr/>
        <a:lstStyle/>
        <a:p>
          <a:r>
            <a:rPr lang="en-US" dirty="0">
              <a:latin typeface="Georgia" panose="02040502050405020303" pitchFamily="18" charset="0"/>
            </a:rPr>
            <a:t>GIFP</a:t>
          </a:r>
        </a:p>
      </dgm:t>
    </dgm:pt>
    <dgm:pt modelId="{167646CA-665D-4258-ADCC-F031E71C0A6D}" type="parTrans" cxnId="{9ABE9A78-FB87-4ED3-986A-0BABCF399B78}">
      <dgm:prSet/>
      <dgm:spPr/>
      <dgm:t>
        <a:bodyPr/>
        <a:lstStyle/>
        <a:p>
          <a:endParaRPr lang="en-US"/>
        </a:p>
      </dgm:t>
    </dgm:pt>
    <dgm:pt modelId="{02874054-35FF-4D11-A90C-2E45A4C66D4D}" type="sibTrans" cxnId="{9ABE9A78-FB87-4ED3-986A-0BABCF399B78}">
      <dgm:prSet/>
      <dgm:spPr/>
      <dgm:t>
        <a:bodyPr/>
        <a:lstStyle/>
        <a:p>
          <a:endParaRPr lang="en-US"/>
        </a:p>
      </dgm:t>
    </dgm:pt>
    <dgm:pt modelId="{29D8DDF1-DD9C-4C0F-A5DC-8D57060F0629}">
      <dgm:prSet phldrT="[Text]"/>
      <dgm:spPr/>
      <dgm:t>
        <a:bodyPr/>
        <a:lstStyle/>
        <a:p>
          <a:r>
            <a:rPr lang="en-US" dirty="0">
              <a:latin typeface="Georgia" panose="02040502050405020303" pitchFamily="18" charset="0"/>
            </a:rPr>
            <a:t>Port operations</a:t>
          </a:r>
        </a:p>
      </dgm:t>
    </dgm:pt>
    <dgm:pt modelId="{5DEF61BE-9CD1-44FF-8C14-FAC55BB9B88D}" type="parTrans" cxnId="{8306F9B7-3EC7-466F-B40A-22F5DB728107}">
      <dgm:prSet/>
      <dgm:spPr/>
      <dgm:t>
        <a:bodyPr/>
        <a:lstStyle/>
        <a:p>
          <a:endParaRPr lang="en-US" dirty="0"/>
        </a:p>
      </dgm:t>
    </dgm:pt>
    <dgm:pt modelId="{3510DEB0-5A28-4FC4-A631-024BB0C491FB}" type="sibTrans" cxnId="{8306F9B7-3EC7-466F-B40A-22F5DB728107}">
      <dgm:prSet/>
      <dgm:spPr/>
      <dgm:t>
        <a:bodyPr/>
        <a:lstStyle/>
        <a:p>
          <a:endParaRPr lang="en-US"/>
        </a:p>
      </dgm:t>
    </dgm:pt>
    <dgm:pt modelId="{5EE0F0CA-EFFA-4A21-936C-6A9125A7013A}">
      <dgm:prSet phldrT="[Text]"/>
      <dgm:spPr/>
      <dgm:t>
        <a:bodyPr/>
        <a:lstStyle/>
        <a:p>
          <a:r>
            <a:rPr lang="en-US" dirty="0">
              <a:latin typeface="Georgia" panose="02040502050405020303" pitchFamily="18" charset="0"/>
            </a:rPr>
            <a:t>Forwarding</a:t>
          </a:r>
        </a:p>
      </dgm:t>
    </dgm:pt>
    <dgm:pt modelId="{B8F392F6-3B16-405A-B005-559EE574B008}" type="parTrans" cxnId="{49798419-E58B-4180-8CE8-79742EC15E30}">
      <dgm:prSet/>
      <dgm:spPr/>
      <dgm:t>
        <a:bodyPr/>
        <a:lstStyle/>
        <a:p>
          <a:endParaRPr lang="en-US" dirty="0"/>
        </a:p>
      </dgm:t>
    </dgm:pt>
    <dgm:pt modelId="{7BB98C13-3A4B-485B-B587-B3E3769D79FA}" type="sibTrans" cxnId="{49798419-E58B-4180-8CE8-79742EC15E30}">
      <dgm:prSet/>
      <dgm:spPr/>
      <dgm:t>
        <a:bodyPr/>
        <a:lstStyle/>
        <a:p>
          <a:endParaRPr lang="en-US"/>
        </a:p>
      </dgm:t>
    </dgm:pt>
    <dgm:pt modelId="{755D0489-F6DA-4AEF-9960-F3BF9ECF2214}">
      <dgm:prSet/>
      <dgm:spPr/>
      <dgm:t>
        <a:bodyPr/>
        <a:lstStyle/>
        <a:p>
          <a:r>
            <a:rPr lang="en-US" dirty="0">
              <a:latin typeface="Georgia" panose="02040502050405020303" pitchFamily="18" charset="0"/>
            </a:rPr>
            <a:t>Short sea; </a:t>
          </a:r>
        </a:p>
        <a:p>
          <a:r>
            <a:rPr lang="en-US" dirty="0">
              <a:latin typeface="Georgia" panose="02040502050405020303" pitchFamily="18" charset="0"/>
            </a:rPr>
            <a:t>River shipping</a:t>
          </a:r>
        </a:p>
      </dgm:t>
    </dgm:pt>
    <dgm:pt modelId="{DD49545F-A2D8-46DE-8EFE-AF1065CF780D}" type="parTrans" cxnId="{6CD9EB12-4C9D-49FC-8A9D-D6455073FA6B}">
      <dgm:prSet/>
      <dgm:spPr/>
      <dgm:t>
        <a:bodyPr/>
        <a:lstStyle/>
        <a:p>
          <a:endParaRPr lang="en-US" dirty="0"/>
        </a:p>
      </dgm:t>
    </dgm:pt>
    <dgm:pt modelId="{85F7F6FB-3D6B-46FF-A3E9-25D4DB031FF7}" type="sibTrans" cxnId="{6CD9EB12-4C9D-49FC-8A9D-D6455073FA6B}">
      <dgm:prSet/>
      <dgm:spPr/>
      <dgm:t>
        <a:bodyPr/>
        <a:lstStyle/>
        <a:p>
          <a:endParaRPr lang="en-US"/>
        </a:p>
      </dgm:t>
    </dgm:pt>
    <dgm:pt modelId="{2614C858-DAAA-4821-9961-60AA543BC5B1}">
      <dgm:prSet/>
      <dgm:spPr/>
      <dgm:t>
        <a:bodyPr/>
        <a:lstStyle/>
        <a:p>
          <a:r>
            <a:rPr lang="en-US" dirty="0">
              <a:latin typeface="Georgia" panose="02040502050405020303" pitchFamily="18" charset="0"/>
            </a:rPr>
            <a:t>Inland transportation</a:t>
          </a:r>
        </a:p>
      </dgm:t>
    </dgm:pt>
    <dgm:pt modelId="{B1A69C89-C7E9-4E05-9DBA-99746ACDF636}" type="parTrans" cxnId="{1C063909-C9C4-44F3-A4E5-1200191B19EA}">
      <dgm:prSet/>
      <dgm:spPr/>
      <dgm:t>
        <a:bodyPr/>
        <a:lstStyle/>
        <a:p>
          <a:endParaRPr lang="en-US" dirty="0"/>
        </a:p>
      </dgm:t>
    </dgm:pt>
    <dgm:pt modelId="{A0C43C5C-D718-4E1C-8ACB-26CD71FAD5F9}" type="sibTrans" cxnId="{1C063909-C9C4-44F3-A4E5-1200191B19EA}">
      <dgm:prSet/>
      <dgm:spPr/>
      <dgm:t>
        <a:bodyPr/>
        <a:lstStyle/>
        <a:p>
          <a:endParaRPr lang="en-US"/>
        </a:p>
      </dgm:t>
    </dgm:pt>
    <dgm:pt modelId="{E0D28603-313E-42E9-8732-59F8995FBF53}" type="pres">
      <dgm:prSet presAssocID="{D5908661-32B3-4CC7-8235-7AD3EB169F28}" presName="Name0" presStyleCnt="0">
        <dgm:presLayoutVars>
          <dgm:chPref val="1"/>
          <dgm:dir/>
          <dgm:animOne val="branch"/>
          <dgm:animLvl val="lvl"/>
          <dgm:resizeHandles val="exact"/>
        </dgm:presLayoutVars>
      </dgm:prSet>
      <dgm:spPr/>
      <dgm:t>
        <a:bodyPr/>
        <a:lstStyle/>
        <a:p>
          <a:endParaRPr lang="en-US"/>
        </a:p>
      </dgm:t>
    </dgm:pt>
    <dgm:pt modelId="{D70E721F-0D00-48DD-9DC1-E5AAA9FE28A9}" type="pres">
      <dgm:prSet presAssocID="{93019FFD-444A-4469-9D0F-0387256ADE4F}" presName="root1" presStyleCnt="0"/>
      <dgm:spPr/>
    </dgm:pt>
    <dgm:pt modelId="{ABFD9495-7C10-4CBD-B70F-B6309343B715}" type="pres">
      <dgm:prSet presAssocID="{93019FFD-444A-4469-9D0F-0387256ADE4F}" presName="LevelOneTextNode" presStyleLbl="node0" presStyleIdx="0" presStyleCnt="1">
        <dgm:presLayoutVars>
          <dgm:chPref val="3"/>
        </dgm:presLayoutVars>
      </dgm:prSet>
      <dgm:spPr/>
      <dgm:t>
        <a:bodyPr/>
        <a:lstStyle/>
        <a:p>
          <a:endParaRPr lang="en-US"/>
        </a:p>
      </dgm:t>
    </dgm:pt>
    <dgm:pt modelId="{13830F82-7799-4F35-9885-3563BE081300}" type="pres">
      <dgm:prSet presAssocID="{93019FFD-444A-4469-9D0F-0387256ADE4F}" presName="level2hierChild" presStyleCnt="0"/>
      <dgm:spPr/>
    </dgm:pt>
    <dgm:pt modelId="{DE03CA07-CDE6-4CEA-8F01-33EDE6FB5F9B}" type="pres">
      <dgm:prSet presAssocID="{5DEF61BE-9CD1-44FF-8C14-FAC55BB9B88D}" presName="conn2-1" presStyleLbl="parChTrans1D2" presStyleIdx="0" presStyleCnt="4"/>
      <dgm:spPr/>
      <dgm:t>
        <a:bodyPr/>
        <a:lstStyle/>
        <a:p>
          <a:endParaRPr lang="en-US"/>
        </a:p>
      </dgm:t>
    </dgm:pt>
    <dgm:pt modelId="{47C8F3FF-3AC9-4241-8874-A896EBDC87E0}" type="pres">
      <dgm:prSet presAssocID="{5DEF61BE-9CD1-44FF-8C14-FAC55BB9B88D}" presName="connTx" presStyleLbl="parChTrans1D2" presStyleIdx="0" presStyleCnt="4"/>
      <dgm:spPr/>
      <dgm:t>
        <a:bodyPr/>
        <a:lstStyle/>
        <a:p>
          <a:endParaRPr lang="en-US"/>
        </a:p>
      </dgm:t>
    </dgm:pt>
    <dgm:pt modelId="{5C8F03C0-CDA8-4574-B595-AC205CB11DAB}" type="pres">
      <dgm:prSet presAssocID="{29D8DDF1-DD9C-4C0F-A5DC-8D57060F0629}" presName="root2" presStyleCnt="0"/>
      <dgm:spPr/>
    </dgm:pt>
    <dgm:pt modelId="{77B008C7-3478-4E89-822E-30FC4664327B}" type="pres">
      <dgm:prSet presAssocID="{29D8DDF1-DD9C-4C0F-A5DC-8D57060F0629}" presName="LevelTwoTextNode" presStyleLbl="node2" presStyleIdx="0" presStyleCnt="4">
        <dgm:presLayoutVars>
          <dgm:chPref val="3"/>
        </dgm:presLayoutVars>
      </dgm:prSet>
      <dgm:spPr/>
      <dgm:t>
        <a:bodyPr/>
        <a:lstStyle/>
        <a:p>
          <a:endParaRPr lang="en-US"/>
        </a:p>
      </dgm:t>
    </dgm:pt>
    <dgm:pt modelId="{DF44A47B-399F-4D0F-94FD-2B330A3431CA}" type="pres">
      <dgm:prSet presAssocID="{29D8DDF1-DD9C-4C0F-A5DC-8D57060F0629}" presName="level3hierChild" presStyleCnt="0"/>
      <dgm:spPr/>
    </dgm:pt>
    <dgm:pt modelId="{6C41A0FC-8DEA-4672-BE51-1785F0ECB65E}" type="pres">
      <dgm:prSet presAssocID="{DD49545F-A2D8-46DE-8EFE-AF1065CF780D}" presName="conn2-1" presStyleLbl="parChTrans1D2" presStyleIdx="1" presStyleCnt="4"/>
      <dgm:spPr/>
      <dgm:t>
        <a:bodyPr/>
        <a:lstStyle/>
        <a:p>
          <a:endParaRPr lang="en-US"/>
        </a:p>
      </dgm:t>
    </dgm:pt>
    <dgm:pt modelId="{687087F4-4CF8-4920-8DE5-79BC3B9E0A2C}" type="pres">
      <dgm:prSet presAssocID="{DD49545F-A2D8-46DE-8EFE-AF1065CF780D}" presName="connTx" presStyleLbl="parChTrans1D2" presStyleIdx="1" presStyleCnt="4"/>
      <dgm:spPr/>
      <dgm:t>
        <a:bodyPr/>
        <a:lstStyle/>
        <a:p>
          <a:endParaRPr lang="en-US"/>
        </a:p>
      </dgm:t>
    </dgm:pt>
    <dgm:pt modelId="{6B9A8137-9AF0-4D31-95F5-8523FBB5153C}" type="pres">
      <dgm:prSet presAssocID="{755D0489-F6DA-4AEF-9960-F3BF9ECF2214}" presName="root2" presStyleCnt="0"/>
      <dgm:spPr/>
    </dgm:pt>
    <dgm:pt modelId="{CE7F5C29-9624-4BF9-893B-04782B244C0C}" type="pres">
      <dgm:prSet presAssocID="{755D0489-F6DA-4AEF-9960-F3BF9ECF2214}" presName="LevelTwoTextNode" presStyleLbl="node2" presStyleIdx="1" presStyleCnt="4">
        <dgm:presLayoutVars>
          <dgm:chPref val="3"/>
        </dgm:presLayoutVars>
      </dgm:prSet>
      <dgm:spPr/>
      <dgm:t>
        <a:bodyPr/>
        <a:lstStyle/>
        <a:p>
          <a:endParaRPr lang="en-US"/>
        </a:p>
      </dgm:t>
    </dgm:pt>
    <dgm:pt modelId="{CCF7A25C-008B-4B4E-8891-2A6D269EE93F}" type="pres">
      <dgm:prSet presAssocID="{755D0489-F6DA-4AEF-9960-F3BF9ECF2214}" presName="level3hierChild" presStyleCnt="0"/>
      <dgm:spPr/>
    </dgm:pt>
    <dgm:pt modelId="{052BA945-81AF-4AC3-AAD7-ADA4D718F02A}" type="pres">
      <dgm:prSet presAssocID="{B1A69C89-C7E9-4E05-9DBA-99746ACDF636}" presName="conn2-1" presStyleLbl="parChTrans1D2" presStyleIdx="2" presStyleCnt="4"/>
      <dgm:spPr/>
      <dgm:t>
        <a:bodyPr/>
        <a:lstStyle/>
        <a:p>
          <a:endParaRPr lang="en-US"/>
        </a:p>
      </dgm:t>
    </dgm:pt>
    <dgm:pt modelId="{F9EB654A-C4C3-4AED-9A91-0894D2343788}" type="pres">
      <dgm:prSet presAssocID="{B1A69C89-C7E9-4E05-9DBA-99746ACDF636}" presName="connTx" presStyleLbl="parChTrans1D2" presStyleIdx="2" presStyleCnt="4"/>
      <dgm:spPr/>
      <dgm:t>
        <a:bodyPr/>
        <a:lstStyle/>
        <a:p>
          <a:endParaRPr lang="en-US"/>
        </a:p>
      </dgm:t>
    </dgm:pt>
    <dgm:pt modelId="{82EDFA06-9F84-4E97-BB56-0875671BED86}" type="pres">
      <dgm:prSet presAssocID="{2614C858-DAAA-4821-9961-60AA543BC5B1}" presName="root2" presStyleCnt="0"/>
      <dgm:spPr/>
    </dgm:pt>
    <dgm:pt modelId="{88BF967B-7E7E-410A-BDBD-251EBF85C89F}" type="pres">
      <dgm:prSet presAssocID="{2614C858-DAAA-4821-9961-60AA543BC5B1}" presName="LevelTwoTextNode" presStyleLbl="node2" presStyleIdx="2" presStyleCnt="4">
        <dgm:presLayoutVars>
          <dgm:chPref val="3"/>
        </dgm:presLayoutVars>
      </dgm:prSet>
      <dgm:spPr/>
      <dgm:t>
        <a:bodyPr/>
        <a:lstStyle/>
        <a:p>
          <a:endParaRPr lang="en-US"/>
        </a:p>
      </dgm:t>
    </dgm:pt>
    <dgm:pt modelId="{9884B754-E43B-4FE8-A8CA-ABA75EE5C352}" type="pres">
      <dgm:prSet presAssocID="{2614C858-DAAA-4821-9961-60AA543BC5B1}" presName="level3hierChild" presStyleCnt="0"/>
      <dgm:spPr/>
    </dgm:pt>
    <dgm:pt modelId="{427C42E8-73E2-4310-849E-CC35978235FC}" type="pres">
      <dgm:prSet presAssocID="{B8F392F6-3B16-405A-B005-559EE574B008}" presName="conn2-1" presStyleLbl="parChTrans1D2" presStyleIdx="3" presStyleCnt="4"/>
      <dgm:spPr/>
      <dgm:t>
        <a:bodyPr/>
        <a:lstStyle/>
        <a:p>
          <a:endParaRPr lang="en-US"/>
        </a:p>
      </dgm:t>
    </dgm:pt>
    <dgm:pt modelId="{6E2424E8-A71D-4BE6-956E-6A36FD2B44A1}" type="pres">
      <dgm:prSet presAssocID="{B8F392F6-3B16-405A-B005-559EE574B008}" presName="connTx" presStyleLbl="parChTrans1D2" presStyleIdx="3" presStyleCnt="4"/>
      <dgm:spPr/>
      <dgm:t>
        <a:bodyPr/>
        <a:lstStyle/>
        <a:p>
          <a:endParaRPr lang="en-US"/>
        </a:p>
      </dgm:t>
    </dgm:pt>
    <dgm:pt modelId="{79466BDD-A91C-4089-A85F-981D7148698E}" type="pres">
      <dgm:prSet presAssocID="{5EE0F0CA-EFFA-4A21-936C-6A9125A7013A}" presName="root2" presStyleCnt="0"/>
      <dgm:spPr/>
    </dgm:pt>
    <dgm:pt modelId="{0EEAF6D8-321F-4B15-A21B-EBDD82537767}" type="pres">
      <dgm:prSet presAssocID="{5EE0F0CA-EFFA-4A21-936C-6A9125A7013A}" presName="LevelTwoTextNode" presStyleLbl="node2" presStyleIdx="3" presStyleCnt="4">
        <dgm:presLayoutVars>
          <dgm:chPref val="3"/>
        </dgm:presLayoutVars>
      </dgm:prSet>
      <dgm:spPr/>
      <dgm:t>
        <a:bodyPr/>
        <a:lstStyle/>
        <a:p>
          <a:endParaRPr lang="en-US"/>
        </a:p>
      </dgm:t>
    </dgm:pt>
    <dgm:pt modelId="{0CF1CB5F-E71C-4509-AD72-753F6C054E36}" type="pres">
      <dgm:prSet presAssocID="{5EE0F0CA-EFFA-4A21-936C-6A9125A7013A}" presName="level3hierChild" presStyleCnt="0"/>
      <dgm:spPr/>
    </dgm:pt>
  </dgm:ptLst>
  <dgm:cxnLst>
    <dgm:cxn modelId="{C160D279-AB5C-4332-B2C2-276F6A49AC81}" type="presOf" srcId="{5EE0F0CA-EFFA-4A21-936C-6A9125A7013A}" destId="{0EEAF6D8-321F-4B15-A21B-EBDD82537767}" srcOrd="0" destOrd="0" presId="urn:microsoft.com/office/officeart/2008/layout/HorizontalMultiLevelHierarchy"/>
    <dgm:cxn modelId="{49798419-E58B-4180-8CE8-79742EC15E30}" srcId="{93019FFD-444A-4469-9D0F-0387256ADE4F}" destId="{5EE0F0CA-EFFA-4A21-936C-6A9125A7013A}" srcOrd="3" destOrd="0" parTransId="{B8F392F6-3B16-405A-B005-559EE574B008}" sibTransId="{7BB98C13-3A4B-485B-B587-B3E3769D79FA}"/>
    <dgm:cxn modelId="{396ECE2F-E85F-485B-AF1E-25D9EE057A6F}" type="presOf" srcId="{B1A69C89-C7E9-4E05-9DBA-99746ACDF636}" destId="{F9EB654A-C4C3-4AED-9A91-0894D2343788}" srcOrd="1" destOrd="0" presId="urn:microsoft.com/office/officeart/2008/layout/HorizontalMultiLevelHierarchy"/>
    <dgm:cxn modelId="{3C1FDC22-26AC-4A52-8BA1-E9BCCE4520B2}" type="presOf" srcId="{93019FFD-444A-4469-9D0F-0387256ADE4F}" destId="{ABFD9495-7C10-4CBD-B70F-B6309343B715}" srcOrd="0" destOrd="0" presId="urn:microsoft.com/office/officeart/2008/layout/HorizontalMultiLevelHierarchy"/>
    <dgm:cxn modelId="{AD49A896-D9C5-4214-92F9-7E12BEA6EB3C}" type="presOf" srcId="{29D8DDF1-DD9C-4C0F-A5DC-8D57060F0629}" destId="{77B008C7-3478-4E89-822E-30FC4664327B}" srcOrd="0" destOrd="0" presId="urn:microsoft.com/office/officeart/2008/layout/HorizontalMultiLevelHierarchy"/>
    <dgm:cxn modelId="{0D2A8080-83D7-4995-AB07-3449F253FE1C}" type="presOf" srcId="{B1A69C89-C7E9-4E05-9DBA-99746ACDF636}" destId="{052BA945-81AF-4AC3-AAD7-ADA4D718F02A}" srcOrd="0" destOrd="0" presId="urn:microsoft.com/office/officeart/2008/layout/HorizontalMultiLevelHierarchy"/>
    <dgm:cxn modelId="{3704B6D1-D4D9-4F4E-9F91-418181C62074}" type="presOf" srcId="{5DEF61BE-9CD1-44FF-8C14-FAC55BB9B88D}" destId="{DE03CA07-CDE6-4CEA-8F01-33EDE6FB5F9B}" srcOrd="0" destOrd="0" presId="urn:microsoft.com/office/officeart/2008/layout/HorizontalMultiLevelHierarchy"/>
    <dgm:cxn modelId="{6CD9EB12-4C9D-49FC-8A9D-D6455073FA6B}" srcId="{93019FFD-444A-4469-9D0F-0387256ADE4F}" destId="{755D0489-F6DA-4AEF-9960-F3BF9ECF2214}" srcOrd="1" destOrd="0" parTransId="{DD49545F-A2D8-46DE-8EFE-AF1065CF780D}" sibTransId="{85F7F6FB-3D6B-46FF-A3E9-25D4DB031FF7}"/>
    <dgm:cxn modelId="{44412E10-7244-4E71-A80E-8CC8E9B45931}" type="presOf" srcId="{B8F392F6-3B16-405A-B005-559EE574B008}" destId="{6E2424E8-A71D-4BE6-956E-6A36FD2B44A1}" srcOrd="1" destOrd="0" presId="urn:microsoft.com/office/officeart/2008/layout/HorizontalMultiLevelHierarchy"/>
    <dgm:cxn modelId="{F46B0C1C-5221-4475-932B-C11BD41BD3AF}" type="presOf" srcId="{5DEF61BE-9CD1-44FF-8C14-FAC55BB9B88D}" destId="{47C8F3FF-3AC9-4241-8874-A896EBDC87E0}" srcOrd="1" destOrd="0" presId="urn:microsoft.com/office/officeart/2008/layout/HorizontalMultiLevelHierarchy"/>
    <dgm:cxn modelId="{9ABE9A78-FB87-4ED3-986A-0BABCF399B78}" srcId="{D5908661-32B3-4CC7-8235-7AD3EB169F28}" destId="{93019FFD-444A-4469-9D0F-0387256ADE4F}" srcOrd="0" destOrd="0" parTransId="{167646CA-665D-4258-ADCC-F031E71C0A6D}" sibTransId="{02874054-35FF-4D11-A90C-2E45A4C66D4D}"/>
    <dgm:cxn modelId="{15477BCB-7446-4A5F-892A-C3EE1663C927}" type="presOf" srcId="{DD49545F-A2D8-46DE-8EFE-AF1065CF780D}" destId="{6C41A0FC-8DEA-4672-BE51-1785F0ECB65E}" srcOrd="0" destOrd="0" presId="urn:microsoft.com/office/officeart/2008/layout/HorizontalMultiLevelHierarchy"/>
    <dgm:cxn modelId="{73623061-EEEA-4E5F-8C50-BBD41770FBAE}" type="presOf" srcId="{2614C858-DAAA-4821-9961-60AA543BC5B1}" destId="{88BF967B-7E7E-410A-BDBD-251EBF85C89F}" srcOrd="0" destOrd="0" presId="urn:microsoft.com/office/officeart/2008/layout/HorizontalMultiLevelHierarchy"/>
    <dgm:cxn modelId="{8BADDFFE-FED6-48A2-A3F3-FF541D70CF71}" type="presOf" srcId="{755D0489-F6DA-4AEF-9960-F3BF9ECF2214}" destId="{CE7F5C29-9624-4BF9-893B-04782B244C0C}" srcOrd="0" destOrd="0" presId="urn:microsoft.com/office/officeart/2008/layout/HorizontalMultiLevelHierarchy"/>
    <dgm:cxn modelId="{D8B7445C-0D68-4779-AE3B-E2574568B981}" type="presOf" srcId="{DD49545F-A2D8-46DE-8EFE-AF1065CF780D}" destId="{687087F4-4CF8-4920-8DE5-79BC3B9E0A2C}" srcOrd="1" destOrd="0" presId="urn:microsoft.com/office/officeart/2008/layout/HorizontalMultiLevelHierarchy"/>
    <dgm:cxn modelId="{8306F9B7-3EC7-466F-B40A-22F5DB728107}" srcId="{93019FFD-444A-4469-9D0F-0387256ADE4F}" destId="{29D8DDF1-DD9C-4C0F-A5DC-8D57060F0629}" srcOrd="0" destOrd="0" parTransId="{5DEF61BE-9CD1-44FF-8C14-FAC55BB9B88D}" sibTransId="{3510DEB0-5A28-4FC4-A631-024BB0C491FB}"/>
    <dgm:cxn modelId="{7205BA8E-5624-4B38-8E43-8706AE98A1A8}" type="presOf" srcId="{D5908661-32B3-4CC7-8235-7AD3EB169F28}" destId="{E0D28603-313E-42E9-8732-59F8995FBF53}" srcOrd="0" destOrd="0" presId="urn:microsoft.com/office/officeart/2008/layout/HorizontalMultiLevelHierarchy"/>
    <dgm:cxn modelId="{1C063909-C9C4-44F3-A4E5-1200191B19EA}" srcId="{93019FFD-444A-4469-9D0F-0387256ADE4F}" destId="{2614C858-DAAA-4821-9961-60AA543BC5B1}" srcOrd="2" destOrd="0" parTransId="{B1A69C89-C7E9-4E05-9DBA-99746ACDF636}" sibTransId="{A0C43C5C-D718-4E1C-8ACB-26CD71FAD5F9}"/>
    <dgm:cxn modelId="{A81064E8-97BB-4490-90EE-41EFBA989D93}" type="presOf" srcId="{B8F392F6-3B16-405A-B005-559EE574B008}" destId="{427C42E8-73E2-4310-849E-CC35978235FC}" srcOrd="0" destOrd="0" presId="urn:microsoft.com/office/officeart/2008/layout/HorizontalMultiLevelHierarchy"/>
    <dgm:cxn modelId="{7A7DE9A0-B702-456E-B5A3-23F3A729E9FD}" type="presParOf" srcId="{E0D28603-313E-42E9-8732-59F8995FBF53}" destId="{D70E721F-0D00-48DD-9DC1-E5AAA9FE28A9}" srcOrd="0" destOrd="0" presId="urn:microsoft.com/office/officeart/2008/layout/HorizontalMultiLevelHierarchy"/>
    <dgm:cxn modelId="{80FF1884-27CC-4CFC-90C0-4FCE49EB9213}" type="presParOf" srcId="{D70E721F-0D00-48DD-9DC1-E5AAA9FE28A9}" destId="{ABFD9495-7C10-4CBD-B70F-B6309343B715}" srcOrd="0" destOrd="0" presId="urn:microsoft.com/office/officeart/2008/layout/HorizontalMultiLevelHierarchy"/>
    <dgm:cxn modelId="{D823F137-755D-4941-8285-31B940DFB626}" type="presParOf" srcId="{D70E721F-0D00-48DD-9DC1-E5AAA9FE28A9}" destId="{13830F82-7799-4F35-9885-3563BE081300}" srcOrd="1" destOrd="0" presId="urn:microsoft.com/office/officeart/2008/layout/HorizontalMultiLevelHierarchy"/>
    <dgm:cxn modelId="{CDCD362C-3F1E-4974-B0E6-ABC09694CC3C}" type="presParOf" srcId="{13830F82-7799-4F35-9885-3563BE081300}" destId="{DE03CA07-CDE6-4CEA-8F01-33EDE6FB5F9B}" srcOrd="0" destOrd="0" presId="urn:microsoft.com/office/officeart/2008/layout/HorizontalMultiLevelHierarchy"/>
    <dgm:cxn modelId="{29031B1A-DB7C-4473-9876-B4769428A88A}" type="presParOf" srcId="{DE03CA07-CDE6-4CEA-8F01-33EDE6FB5F9B}" destId="{47C8F3FF-3AC9-4241-8874-A896EBDC87E0}" srcOrd="0" destOrd="0" presId="urn:microsoft.com/office/officeart/2008/layout/HorizontalMultiLevelHierarchy"/>
    <dgm:cxn modelId="{30EA91F7-734B-4A81-881D-41D018934E81}" type="presParOf" srcId="{13830F82-7799-4F35-9885-3563BE081300}" destId="{5C8F03C0-CDA8-4574-B595-AC205CB11DAB}" srcOrd="1" destOrd="0" presId="urn:microsoft.com/office/officeart/2008/layout/HorizontalMultiLevelHierarchy"/>
    <dgm:cxn modelId="{9A022BEA-61AA-4605-B250-EB2ACE84F308}" type="presParOf" srcId="{5C8F03C0-CDA8-4574-B595-AC205CB11DAB}" destId="{77B008C7-3478-4E89-822E-30FC4664327B}" srcOrd="0" destOrd="0" presId="urn:microsoft.com/office/officeart/2008/layout/HorizontalMultiLevelHierarchy"/>
    <dgm:cxn modelId="{F2C611E5-4C91-4A81-B00B-C99CCEB53D80}" type="presParOf" srcId="{5C8F03C0-CDA8-4574-B595-AC205CB11DAB}" destId="{DF44A47B-399F-4D0F-94FD-2B330A3431CA}" srcOrd="1" destOrd="0" presId="urn:microsoft.com/office/officeart/2008/layout/HorizontalMultiLevelHierarchy"/>
    <dgm:cxn modelId="{1FBEFAA4-58F6-4924-9DEA-A7D3F54E2B39}" type="presParOf" srcId="{13830F82-7799-4F35-9885-3563BE081300}" destId="{6C41A0FC-8DEA-4672-BE51-1785F0ECB65E}" srcOrd="2" destOrd="0" presId="urn:microsoft.com/office/officeart/2008/layout/HorizontalMultiLevelHierarchy"/>
    <dgm:cxn modelId="{6B21DCE2-DDBF-4BC0-BAF8-393F18E4E8E5}" type="presParOf" srcId="{6C41A0FC-8DEA-4672-BE51-1785F0ECB65E}" destId="{687087F4-4CF8-4920-8DE5-79BC3B9E0A2C}" srcOrd="0" destOrd="0" presId="urn:microsoft.com/office/officeart/2008/layout/HorizontalMultiLevelHierarchy"/>
    <dgm:cxn modelId="{DA667A0D-D084-49F5-9480-27375749C26E}" type="presParOf" srcId="{13830F82-7799-4F35-9885-3563BE081300}" destId="{6B9A8137-9AF0-4D31-95F5-8523FBB5153C}" srcOrd="3" destOrd="0" presId="urn:microsoft.com/office/officeart/2008/layout/HorizontalMultiLevelHierarchy"/>
    <dgm:cxn modelId="{D23DE76E-E533-444B-9987-535DEDA13584}" type="presParOf" srcId="{6B9A8137-9AF0-4D31-95F5-8523FBB5153C}" destId="{CE7F5C29-9624-4BF9-893B-04782B244C0C}" srcOrd="0" destOrd="0" presId="urn:microsoft.com/office/officeart/2008/layout/HorizontalMultiLevelHierarchy"/>
    <dgm:cxn modelId="{38C6B879-6457-4836-8EC2-D8D0B93F9495}" type="presParOf" srcId="{6B9A8137-9AF0-4D31-95F5-8523FBB5153C}" destId="{CCF7A25C-008B-4B4E-8891-2A6D269EE93F}" srcOrd="1" destOrd="0" presId="urn:microsoft.com/office/officeart/2008/layout/HorizontalMultiLevelHierarchy"/>
    <dgm:cxn modelId="{1E10B36A-6C74-4F62-A70D-6342FB5B762B}" type="presParOf" srcId="{13830F82-7799-4F35-9885-3563BE081300}" destId="{052BA945-81AF-4AC3-AAD7-ADA4D718F02A}" srcOrd="4" destOrd="0" presId="urn:microsoft.com/office/officeart/2008/layout/HorizontalMultiLevelHierarchy"/>
    <dgm:cxn modelId="{8DEFBDEA-0C37-4918-B27C-0C317D8CFC69}" type="presParOf" srcId="{052BA945-81AF-4AC3-AAD7-ADA4D718F02A}" destId="{F9EB654A-C4C3-4AED-9A91-0894D2343788}" srcOrd="0" destOrd="0" presId="urn:microsoft.com/office/officeart/2008/layout/HorizontalMultiLevelHierarchy"/>
    <dgm:cxn modelId="{7C2CCC9D-AEE3-4CC9-B18F-E6EF106E3EE0}" type="presParOf" srcId="{13830F82-7799-4F35-9885-3563BE081300}" destId="{82EDFA06-9F84-4E97-BB56-0875671BED86}" srcOrd="5" destOrd="0" presId="urn:microsoft.com/office/officeart/2008/layout/HorizontalMultiLevelHierarchy"/>
    <dgm:cxn modelId="{713F82FD-E3E2-4454-8820-356C3E225D34}" type="presParOf" srcId="{82EDFA06-9F84-4E97-BB56-0875671BED86}" destId="{88BF967B-7E7E-410A-BDBD-251EBF85C89F}" srcOrd="0" destOrd="0" presId="urn:microsoft.com/office/officeart/2008/layout/HorizontalMultiLevelHierarchy"/>
    <dgm:cxn modelId="{03506219-2A47-4307-AE74-864EA1E94713}" type="presParOf" srcId="{82EDFA06-9F84-4E97-BB56-0875671BED86}" destId="{9884B754-E43B-4FE8-A8CA-ABA75EE5C352}" srcOrd="1" destOrd="0" presId="urn:microsoft.com/office/officeart/2008/layout/HorizontalMultiLevelHierarchy"/>
    <dgm:cxn modelId="{9B7909B5-DC3A-4F71-84C8-E029A87FB51D}" type="presParOf" srcId="{13830F82-7799-4F35-9885-3563BE081300}" destId="{427C42E8-73E2-4310-849E-CC35978235FC}" srcOrd="6" destOrd="0" presId="urn:microsoft.com/office/officeart/2008/layout/HorizontalMultiLevelHierarchy"/>
    <dgm:cxn modelId="{386A1C25-0438-40E5-A79C-FB65A16740C1}" type="presParOf" srcId="{427C42E8-73E2-4310-849E-CC35978235FC}" destId="{6E2424E8-A71D-4BE6-956E-6A36FD2B44A1}" srcOrd="0" destOrd="0" presId="urn:microsoft.com/office/officeart/2008/layout/HorizontalMultiLevelHierarchy"/>
    <dgm:cxn modelId="{25094C72-7854-4E76-B6DE-B600FC339497}" type="presParOf" srcId="{13830F82-7799-4F35-9885-3563BE081300}" destId="{79466BDD-A91C-4089-A85F-981D7148698E}" srcOrd="7" destOrd="0" presId="urn:microsoft.com/office/officeart/2008/layout/HorizontalMultiLevelHierarchy"/>
    <dgm:cxn modelId="{862B5FA4-56B9-4997-99AC-5F7A5761BD8B}" type="presParOf" srcId="{79466BDD-A91C-4089-A85F-981D7148698E}" destId="{0EEAF6D8-321F-4B15-A21B-EBDD82537767}" srcOrd="0" destOrd="0" presId="urn:microsoft.com/office/officeart/2008/layout/HorizontalMultiLevelHierarchy"/>
    <dgm:cxn modelId="{1EA77283-D0B3-4757-9F52-172CF8C864B8}" type="presParOf" srcId="{79466BDD-A91C-4089-A85F-981D7148698E}" destId="{0CF1CB5F-E71C-4509-AD72-753F6C054E3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1F9AF-BD34-489B-9C11-D1BF22D8EF7A}">
      <dsp:nvSpPr>
        <dsp:cNvPr id="0" name=""/>
        <dsp:cNvSpPr/>
      </dsp:nvSpPr>
      <dsp:spPr>
        <a:xfrm>
          <a:off x="1597693" y="0"/>
          <a:ext cx="4811025" cy="3384376"/>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CD84FA0-9673-4BB0-82A8-2191FA688B56}">
      <dsp:nvSpPr>
        <dsp:cNvPr id="0" name=""/>
        <dsp:cNvSpPr/>
      </dsp:nvSpPr>
      <dsp:spPr>
        <a:xfrm>
          <a:off x="2877799" y="321515"/>
          <a:ext cx="1319906" cy="13199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a:solidFill>
                <a:schemeClr val="bg1"/>
              </a:solidFill>
              <a:latin typeface="Times New Roman" pitchFamily="18" charset="0"/>
              <a:cs typeface="Times New Roman" pitchFamily="18" charset="0"/>
            </a:rPr>
            <a:t>Member of WTO</a:t>
          </a:r>
          <a:endParaRPr lang="ru-RU" sz="2000" b="1" kern="1200" baseline="0" dirty="0">
            <a:solidFill>
              <a:schemeClr val="bg1"/>
            </a:solidFill>
            <a:latin typeface="Times New Roman" pitchFamily="18" charset="0"/>
            <a:cs typeface="Times New Roman" pitchFamily="18" charset="0"/>
          </a:endParaRPr>
        </a:p>
      </dsp:txBody>
      <dsp:txXfrm>
        <a:off x="2942232" y="385948"/>
        <a:ext cx="1191040" cy="1191040"/>
      </dsp:txXfrm>
    </dsp:sp>
    <dsp:sp modelId="{85D376C3-1530-4E75-B018-55F86578223E}">
      <dsp:nvSpPr>
        <dsp:cNvPr id="0" name=""/>
        <dsp:cNvSpPr/>
      </dsp:nvSpPr>
      <dsp:spPr>
        <a:xfrm>
          <a:off x="4299237" y="321515"/>
          <a:ext cx="1319906" cy="13199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a:solidFill>
                <a:schemeClr val="bg1"/>
              </a:solidFill>
              <a:latin typeface="Times New Roman" pitchFamily="18" charset="0"/>
              <a:cs typeface="Times New Roman" pitchFamily="18" charset="0"/>
            </a:rPr>
            <a:t>Member of</a:t>
          </a:r>
          <a:r>
            <a:rPr lang="ru-RU" sz="2000" b="1" kern="1200" baseline="0" dirty="0">
              <a:solidFill>
                <a:schemeClr val="bg1"/>
              </a:solidFill>
              <a:latin typeface="Times New Roman" pitchFamily="18" charset="0"/>
              <a:cs typeface="Times New Roman" pitchFamily="18" charset="0"/>
            </a:rPr>
            <a:t> </a:t>
          </a:r>
          <a:r>
            <a:rPr lang="en-US" sz="2000" b="1" kern="1200" baseline="0" dirty="0">
              <a:solidFill>
                <a:schemeClr val="bg1"/>
              </a:solidFill>
              <a:latin typeface="Times New Roman" pitchFamily="18" charset="0"/>
              <a:cs typeface="Times New Roman" pitchFamily="18" charset="0"/>
            </a:rPr>
            <a:t>CEFTA</a:t>
          </a:r>
          <a:endParaRPr lang="ru-RU" sz="2000" b="1" kern="1200" baseline="0" dirty="0">
            <a:solidFill>
              <a:schemeClr val="bg1"/>
            </a:solidFill>
            <a:latin typeface="Times New Roman" pitchFamily="18" charset="0"/>
            <a:cs typeface="Times New Roman" pitchFamily="18" charset="0"/>
          </a:endParaRPr>
        </a:p>
      </dsp:txBody>
      <dsp:txXfrm>
        <a:off x="4363670" y="385948"/>
        <a:ext cx="1191040" cy="1191040"/>
      </dsp:txXfrm>
    </dsp:sp>
    <dsp:sp modelId="{9223EC47-4AA6-4B96-B15E-BCFB36131404}">
      <dsp:nvSpPr>
        <dsp:cNvPr id="0" name=""/>
        <dsp:cNvSpPr/>
      </dsp:nvSpPr>
      <dsp:spPr>
        <a:xfrm>
          <a:off x="2877799" y="1742953"/>
          <a:ext cx="1319906" cy="13199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a:solidFill>
                <a:schemeClr val="bg1"/>
              </a:solidFill>
              <a:latin typeface="Times New Roman" pitchFamily="18" charset="0"/>
              <a:cs typeface="Times New Roman" pitchFamily="18" charset="0"/>
            </a:rPr>
            <a:t>EU ATP</a:t>
          </a:r>
          <a:endParaRPr lang="ru-RU" sz="2000" b="1" kern="1200" baseline="0" dirty="0">
            <a:solidFill>
              <a:schemeClr val="bg1"/>
            </a:solidFill>
            <a:latin typeface="Times New Roman" pitchFamily="18" charset="0"/>
            <a:cs typeface="Times New Roman" pitchFamily="18" charset="0"/>
          </a:endParaRPr>
        </a:p>
      </dsp:txBody>
      <dsp:txXfrm>
        <a:off x="2942232" y="1807386"/>
        <a:ext cx="1191040" cy="1191040"/>
      </dsp:txXfrm>
    </dsp:sp>
    <dsp:sp modelId="{735C3CAB-C6A1-43E3-9074-6D7E2A82C446}">
      <dsp:nvSpPr>
        <dsp:cNvPr id="0" name=""/>
        <dsp:cNvSpPr/>
      </dsp:nvSpPr>
      <dsp:spPr>
        <a:xfrm>
          <a:off x="4299237" y="1742953"/>
          <a:ext cx="1319906" cy="13199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a:solidFill>
                <a:schemeClr val="bg1"/>
              </a:solidFill>
              <a:latin typeface="Times New Roman" pitchFamily="18" charset="0"/>
              <a:cs typeface="Times New Roman" pitchFamily="18" charset="0"/>
            </a:rPr>
            <a:t>Member of CIS</a:t>
          </a:r>
          <a:endParaRPr lang="ru-RU" sz="2000" b="1" kern="1200" baseline="0" dirty="0">
            <a:solidFill>
              <a:schemeClr val="bg1"/>
            </a:solidFill>
            <a:latin typeface="Times New Roman" pitchFamily="18" charset="0"/>
            <a:cs typeface="Times New Roman" pitchFamily="18" charset="0"/>
          </a:endParaRPr>
        </a:p>
      </dsp:txBody>
      <dsp:txXfrm>
        <a:off x="4363670" y="1807386"/>
        <a:ext cx="1191040" cy="1191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3CE34-8F12-4EAE-83E8-17DFE06D6C49}">
      <dsp:nvSpPr>
        <dsp:cNvPr id="0" name=""/>
        <dsp:cNvSpPr/>
      </dsp:nvSpPr>
      <dsp:spPr>
        <a:xfrm>
          <a:off x="4660" y="170701"/>
          <a:ext cx="1294831" cy="12948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EU </a:t>
          </a:r>
        </a:p>
        <a:p>
          <a:pPr lvl="0" algn="ctr" defTabSz="622300">
            <a:lnSpc>
              <a:spcPct val="90000"/>
            </a:lnSpc>
            <a:spcBef>
              <a:spcPct val="0"/>
            </a:spcBef>
            <a:spcAft>
              <a:spcPct val="35000"/>
            </a:spcAft>
          </a:pPr>
          <a:r>
            <a:rPr lang="en-US" sz="1400" b="1" kern="1200" dirty="0">
              <a:solidFill>
                <a:schemeClr val="bg1"/>
              </a:solidFill>
            </a:rPr>
            <a:t>505 </a:t>
          </a:r>
          <a:r>
            <a:rPr lang="en-US" sz="1400" b="1" kern="1200" noProof="0" dirty="0">
              <a:solidFill>
                <a:schemeClr val="bg1"/>
              </a:solidFill>
            </a:rPr>
            <a:t>mil. people</a:t>
          </a:r>
          <a:endParaRPr lang="ro-RO" sz="1400" b="1" kern="1200" dirty="0">
            <a:solidFill>
              <a:schemeClr val="bg1"/>
            </a:solidFill>
          </a:endParaRPr>
        </a:p>
      </dsp:txBody>
      <dsp:txXfrm>
        <a:off x="194284" y="360325"/>
        <a:ext cx="915583" cy="915583"/>
      </dsp:txXfrm>
    </dsp:sp>
    <dsp:sp modelId="{DE12EE15-4C29-4F9D-B403-11D092BA4570}">
      <dsp:nvSpPr>
        <dsp:cNvPr id="0" name=""/>
        <dsp:cNvSpPr/>
      </dsp:nvSpPr>
      <dsp:spPr>
        <a:xfrm>
          <a:off x="1404632" y="442615"/>
          <a:ext cx="751002" cy="751002"/>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o-RO" sz="1100" kern="1200" dirty="0"/>
        </a:p>
      </dsp:txBody>
      <dsp:txXfrm>
        <a:off x="1504177" y="729798"/>
        <a:ext cx="551912" cy="176636"/>
      </dsp:txXfrm>
    </dsp:sp>
    <dsp:sp modelId="{8DE6696D-7765-4469-8AD4-6D95779B7510}">
      <dsp:nvSpPr>
        <dsp:cNvPr id="0" name=""/>
        <dsp:cNvSpPr/>
      </dsp:nvSpPr>
      <dsp:spPr>
        <a:xfrm>
          <a:off x="2260774" y="170701"/>
          <a:ext cx="1294831" cy="12948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CEFTA </a:t>
          </a:r>
        </a:p>
        <a:p>
          <a:pPr lvl="0" algn="ctr" defTabSz="622300">
            <a:lnSpc>
              <a:spcPct val="90000"/>
            </a:lnSpc>
            <a:spcBef>
              <a:spcPct val="0"/>
            </a:spcBef>
            <a:spcAft>
              <a:spcPct val="35000"/>
            </a:spcAft>
          </a:pPr>
          <a:r>
            <a:rPr lang="en-US" sz="1400" b="1" kern="1200" dirty="0">
              <a:solidFill>
                <a:schemeClr val="bg1"/>
              </a:solidFill>
            </a:rPr>
            <a:t>22 mil</a:t>
          </a:r>
          <a:r>
            <a:rPr lang="ru-RU" sz="1400" b="1" kern="1200" dirty="0">
              <a:solidFill>
                <a:schemeClr val="bg1"/>
              </a:solidFill>
            </a:rPr>
            <a:t>. </a:t>
          </a:r>
          <a:r>
            <a:rPr lang="en-US" sz="1400" b="1" kern="1200" dirty="0">
              <a:solidFill>
                <a:schemeClr val="bg1"/>
              </a:solidFill>
            </a:rPr>
            <a:t>people</a:t>
          </a:r>
          <a:endParaRPr lang="ro-RO" sz="1400" b="1" kern="1200" dirty="0">
            <a:solidFill>
              <a:schemeClr val="bg1"/>
            </a:solidFill>
          </a:endParaRPr>
        </a:p>
      </dsp:txBody>
      <dsp:txXfrm>
        <a:off x="2450398" y="360325"/>
        <a:ext cx="915583" cy="915583"/>
      </dsp:txXfrm>
    </dsp:sp>
    <dsp:sp modelId="{35AC8C30-139F-47FD-9933-FBBFEEAF3870}">
      <dsp:nvSpPr>
        <dsp:cNvPr id="0" name=""/>
        <dsp:cNvSpPr/>
      </dsp:nvSpPr>
      <dsp:spPr>
        <a:xfrm>
          <a:off x="3660745" y="442615"/>
          <a:ext cx="751002" cy="751002"/>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o-RO" sz="1100" kern="1200" dirty="0"/>
        </a:p>
      </dsp:txBody>
      <dsp:txXfrm>
        <a:off x="3760290" y="729798"/>
        <a:ext cx="551912" cy="176636"/>
      </dsp:txXfrm>
    </dsp:sp>
    <dsp:sp modelId="{0E46B9E1-8730-4583-BD18-51F2C971793D}">
      <dsp:nvSpPr>
        <dsp:cNvPr id="0" name=""/>
        <dsp:cNvSpPr/>
      </dsp:nvSpPr>
      <dsp:spPr>
        <a:xfrm>
          <a:off x="4516888" y="170701"/>
          <a:ext cx="1294831" cy="12948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CIS </a:t>
          </a:r>
        </a:p>
        <a:p>
          <a:pPr lvl="0" algn="ctr" defTabSz="622300">
            <a:lnSpc>
              <a:spcPct val="90000"/>
            </a:lnSpc>
            <a:spcBef>
              <a:spcPct val="0"/>
            </a:spcBef>
            <a:spcAft>
              <a:spcPct val="35000"/>
            </a:spcAft>
          </a:pPr>
          <a:r>
            <a:rPr lang="en-US" sz="1400" b="1" kern="1200" dirty="0">
              <a:solidFill>
                <a:schemeClr val="bg1"/>
              </a:solidFill>
            </a:rPr>
            <a:t>279 mil</a:t>
          </a:r>
          <a:r>
            <a:rPr lang="ru-RU" sz="1400" b="1" kern="1200" dirty="0">
              <a:solidFill>
                <a:schemeClr val="bg1"/>
              </a:solidFill>
            </a:rPr>
            <a:t>. </a:t>
          </a:r>
          <a:r>
            <a:rPr lang="en-US" sz="1400" b="1" kern="1200" dirty="0">
              <a:solidFill>
                <a:schemeClr val="bg1"/>
              </a:solidFill>
            </a:rPr>
            <a:t>people</a:t>
          </a:r>
          <a:endParaRPr lang="ro-RO" sz="1400" b="1" kern="1200" dirty="0">
            <a:solidFill>
              <a:schemeClr val="bg1"/>
            </a:solidFill>
          </a:endParaRPr>
        </a:p>
      </dsp:txBody>
      <dsp:txXfrm>
        <a:off x="4706512" y="360325"/>
        <a:ext cx="915583" cy="915583"/>
      </dsp:txXfrm>
    </dsp:sp>
    <dsp:sp modelId="{73590EFB-38E1-4B74-ABEC-908F5B9759FE}">
      <dsp:nvSpPr>
        <dsp:cNvPr id="0" name=""/>
        <dsp:cNvSpPr/>
      </dsp:nvSpPr>
      <dsp:spPr>
        <a:xfrm>
          <a:off x="5916859" y="442615"/>
          <a:ext cx="751002" cy="751002"/>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o-RO" sz="1100" kern="1200" dirty="0"/>
        </a:p>
      </dsp:txBody>
      <dsp:txXfrm>
        <a:off x="6016404" y="597321"/>
        <a:ext cx="551912" cy="441590"/>
      </dsp:txXfrm>
    </dsp:sp>
    <dsp:sp modelId="{C316FAFE-B736-4C16-9925-112571966F7E}">
      <dsp:nvSpPr>
        <dsp:cNvPr id="0" name=""/>
        <dsp:cNvSpPr/>
      </dsp:nvSpPr>
      <dsp:spPr>
        <a:xfrm>
          <a:off x="6773002" y="170701"/>
          <a:ext cx="1294831" cy="1294831"/>
        </a:xfrm>
        <a:prstGeom prst="ellipse">
          <a:avLst/>
        </a:prstGeom>
        <a:gradFill rotWithShape="0">
          <a:gsLst>
            <a:gs pos="0">
              <a:srgbClr val="FF0000"/>
            </a:gs>
            <a:gs pos="80000">
              <a:srgbClr val="C00000"/>
            </a:gs>
            <a:gs pos="100000">
              <a:srgbClr val="FF0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Access to the market</a:t>
          </a:r>
          <a:endParaRPr lang="ru-RU" sz="1400" b="1" kern="1200" dirty="0"/>
        </a:p>
        <a:p>
          <a:pPr lvl="0" algn="ctr" defTabSz="622300">
            <a:lnSpc>
              <a:spcPct val="90000"/>
            </a:lnSpc>
            <a:spcBef>
              <a:spcPct val="0"/>
            </a:spcBef>
            <a:spcAft>
              <a:spcPct val="35000"/>
            </a:spcAft>
          </a:pPr>
          <a:r>
            <a:rPr lang="en-US" sz="1400" b="1" kern="1200" dirty="0"/>
            <a:t>806 mil. people</a:t>
          </a:r>
          <a:endParaRPr lang="ro-RO" sz="1400" b="1" kern="1200" dirty="0"/>
        </a:p>
      </dsp:txBody>
      <dsp:txXfrm>
        <a:off x="6962626" y="360325"/>
        <a:ext cx="915583" cy="915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B1BC1-53E1-42CB-BB21-CEE04BEB935B}">
      <dsp:nvSpPr>
        <dsp:cNvPr id="0" name=""/>
        <dsp:cNvSpPr/>
      </dsp:nvSpPr>
      <dsp:spPr>
        <a:xfrm>
          <a:off x="3312367" y="668"/>
          <a:ext cx="4968552" cy="260536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Time and cultural proximity</a:t>
          </a:r>
          <a:r>
            <a:rPr lang="en-US" sz="1300" kern="1200" dirty="0" smtClean="0">
              <a:solidFill>
                <a:schemeClr val="accent2">
                  <a:lumMod val="50000"/>
                </a:schemeClr>
              </a:solidFill>
            </a:rPr>
            <a:t> – situated within 3 hours distance from all main European Hubs.</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Time compatibility</a:t>
          </a:r>
          <a:r>
            <a:rPr lang="en-US" sz="1300" kern="1200" dirty="0" smtClean="0">
              <a:solidFill>
                <a:schemeClr val="accent2">
                  <a:lumMod val="50000"/>
                </a:schemeClr>
              </a:solidFill>
            </a:rPr>
            <a:t> – the standard time zone is UTC/GTM +2 hours which offers great compatibility with all European countries and most of the CIS countries.</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Direct flights</a:t>
          </a:r>
          <a:r>
            <a:rPr lang="en-US" sz="1300" kern="1200" dirty="0" smtClean="0">
              <a:solidFill>
                <a:schemeClr val="accent2">
                  <a:lumMod val="50000"/>
                </a:schemeClr>
              </a:solidFill>
            </a:rPr>
            <a:t> – to and from Vienna, Munich, Frankfurt, Rome, Milano, Paris, London, Moscow, etc.</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Visa liberalization regime</a:t>
          </a:r>
          <a:r>
            <a:rPr lang="en-US" sz="1300" kern="1200" dirty="0" smtClean="0">
              <a:solidFill>
                <a:schemeClr val="accent2">
                  <a:lumMod val="50000"/>
                </a:schemeClr>
              </a:solidFill>
            </a:rPr>
            <a:t> – no visa is needed for USA, Canada, EU and CIS citizens traveling to Moldova. </a:t>
          </a:r>
          <a:endParaRPr lang="en-US" sz="1300" kern="1200" dirty="0">
            <a:solidFill>
              <a:schemeClr val="accent2">
                <a:lumMod val="50000"/>
              </a:schemeClr>
            </a:solidFill>
          </a:endParaRP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3312367" y="326339"/>
        <a:ext cx="3991539" cy="1954025"/>
      </dsp:txXfrm>
    </dsp:sp>
    <dsp:sp modelId="{D4E7802D-6EA5-4E91-8BEA-D6E27BB694C6}">
      <dsp:nvSpPr>
        <dsp:cNvPr id="0" name=""/>
        <dsp:cNvSpPr/>
      </dsp:nvSpPr>
      <dsp:spPr>
        <a:xfrm>
          <a:off x="0" y="668"/>
          <a:ext cx="3312368" cy="260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Favorable geographical location</a:t>
          </a:r>
          <a:endParaRPr lang="en-US" sz="4000" kern="1200" dirty="0"/>
        </a:p>
      </dsp:txBody>
      <dsp:txXfrm>
        <a:off x="127184" y="127852"/>
        <a:ext cx="3058000" cy="2350999"/>
      </dsp:txXfrm>
    </dsp:sp>
    <dsp:sp modelId="{DEA49E04-0EE2-42BC-BA63-A55F2E2DA6EE}">
      <dsp:nvSpPr>
        <dsp:cNvPr id="0" name=""/>
        <dsp:cNvSpPr/>
      </dsp:nvSpPr>
      <dsp:spPr>
        <a:xfrm>
          <a:off x="3312367" y="2866572"/>
          <a:ext cx="4968552" cy="260536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Low operational costs</a:t>
          </a:r>
          <a:r>
            <a:rPr lang="en-US" sz="1300" kern="1200" dirty="0" smtClean="0">
              <a:solidFill>
                <a:schemeClr val="accent2">
                  <a:lumMod val="50000"/>
                </a:schemeClr>
              </a:solidFill>
            </a:rPr>
            <a:t> – rent prices for offices, utilities.</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Lowest labor cost in Europe</a:t>
          </a:r>
          <a:r>
            <a:rPr lang="en-US" sz="1300" kern="1200" dirty="0" smtClean="0">
              <a:solidFill>
                <a:schemeClr val="accent2">
                  <a:lumMod val="50000"/>
                </a:schemeClr>
              </a:solidFill>
            </a:rPr>
            <a:t> – low wages at all levels for skilled and talented specialists.</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Small Tax load</a:t>
          </a:r>
          <a:r>
            <a:rPr lang="en-US" sz="1300" kern="1200" dirty="0" smtClean="0">
              <a:solidFill>
                <a:schemeClr val="accent2">
                  <a:lumMod val="50000"/>
                </a:schemeClr>
              </a:solidFill>
            </a:rPr>
            <a:t> – personal and corporate income taxes, social security contributions.</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Cost of living</a:t>
          </a:r>
          <a:r>
            <a:rPr lang="en-US" sz="1300" kern="1200" dirty="0" smtClean="0">
              <a:solidFill>
                <a:schemeClr val="accent2">
                  <a:lumMod val="50000"/>
                </a:schemeClr>
              </a:solidFill>
            </a:rPr>
            <a:t> – is lowest in the region. Chisinau – cheapest city in Europe.</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Corporate income tax (CIT)</a:t>
          </a:r>
          <a:r>
            <a:rPr lang="en-US" sz="1300" kern="1200" dirty="0" smtClean="0">
              <a:solidFill>
                <a:schemeClr val="accent2">
                  <a:lumMod val="50000"/>
                </a:schemeClr>
              </a:solidFill>
            </a:rPr>
            <a:t> – is as low as 12%, while incentives for the IT sector exempt from most taxes on gross salaries above USD 680.</a:t>
          </a:r>
          <a:endParaRPr lang="en-US" sz="1300" kern="1200" dirty="0">
            <a:solidFill>
              <a:schemeClr val="accent2">
                <a:lumMod val="50000"/>
              </a:schemeClr>
            </a:solidFill>
          </a:endParaRPr>
        </a:p>
      </dsp:txBody>
      <dsp:txXfrm>
        <a:off x="3312367" y="3192243"/>
        <a:ext cx="3991539" cy="1954025"/>
      </dsp:txXfrm>
    </dsp:sp>
    <dsp:sp modelId="{0B5F580C-8951-4545-8F14-46C9DF664FD9}">
      <dsp:nvSpPr>
        <dsp:cNvPr id="0" name=""/>
        <dsp:cNvSpPr/>
      </dsp:nvSpPr>
      <dsp:spPr>
        <a:xfrm>
          <a:off x="0" y="2866572"/>
          <a:ext cx="3312368" cy="260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Cost Efficient Destination</a:t>
          </a:r>
          <a:endParaRPr lang="en-US" sz="4000" kern="1200" dirty="0"/>
        </a:p>
      </dsp:txBody>
      <dsp:txXfrm>
        <a:off x="127184" y="2993756"/>
        <a:ext cx="3058000" cy="2350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B1BC1-53E1-42CB-BB21-CEE04BEB935B}">
      <dsp:nvSpPr>
        <dsp:cNvPr id="0" name=""/>
        <dsp:cNvSpPr/>
      </dsp:nvSpPr>
      <dsp:spPr>
        <a:xfrm>
          <a:off x="3306867" y="1898"/>
          <a:ext cx="4960301" cy="388463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Multilingual population</a:t>
          </a:r>
          <a:r>
            <a:rPr lang="en-US" sz="1300" kern="1200" dirty="0" smtClean="0">
              <a:solidFill>
                <a:schemeClr val="accent2">
                  <a:lumMod val="50000"/>
                </a:schemeClr>
              </a:solidFill>
            </a:rPr>
            <a:t> – Moldova’s population speaks at least one foreign language beside Romanian: Russian, English, German, French, etc.</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Strong industrial tradition</a:t>
          </a:r>
          <a:r>
            <a:rPr lang="en-US" sz="1300" kern="1200" dirty="0" smtClean="0">
              <a:solidFill>
                <a:schemeClr val="accent2">
                  <a:lumMod val="50000"/>
                </a:schemeClr>
              </a:solidFill>
            </a:rPr>
            <a:t> – and technical education, scientific research.</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Communication facilities</a:t>
          </a:r>
          <a:r>
            <a:rPr lang="en-US" sz="1300" kern="1200" dirty="0" smtClean="0">
              <a:solidFill>
                <a:schemeClr val="accent2">
                  <a:lumMod val="50000"/>
                </a:schemeClr>
              </a:solidFill>
            </a:rPr>
            <a:t> – the country’s internet speeds are among the fastest in Europe and enable easy communication with the rest of the world. The advantage is great not only for accessing remote applications and databases, but also for IP telephony.</a:t>
          </a:r>
          <a:endParaRPr lang="en-US" sz="1300" kern="1200" dirty="0">
            <a:solidFill>
              <a:schemeClr val="accent2">
                <a:lumMod val="50000"/>
              </a:schemeClr>
            </a:solidFill>
          </a:endParaRPr>
        </a:p>
        <a:p>
          <a:pPr marL="114300" lvl="1" indent="-114300" algn="l" defTabSz="577850">
            <a:lnSpc>
              <a:spcPct val="90000"/>
            </a:lnSpc>
            <a:spcBef>
              <a:spcPct val="0"/>
            </a:spcBef>
            <a:spcAft>
              <a:spcPct val="15000"/>
            </a:spcAft>
            <a:buChar char="••"/>
          </a:pPr>
          <a:r>
            <a:rPr lang="en-US" sz="1300" b="1" kern="1200" dirty="0" smtClean="0">
              <a:solidFill>
                <a:schemeClr val="accent2">
                  <a:lumMod val="50000"/>
                </a:schemeClr>
              </a:solidFill>
            </a:rPr>
            <a:t>Work force</a:t>
          </a:r>
          <a:r>
            <a:rPr lang="en-US" sz="1300" kern="1200" dirty="0" smtClean="0">
              <a:solidFill>
                <a:schemeClr val="accent2">
                  <a:lumMod val="50000"/>
                </a:schemeClr>
              </a:solidFill>
            </a:rPr>
            <a:t> – 1500 students graduate Moldovan universities yearly with degrees in computing and related fields. Another 5000 have math or engineering degrees.  </a:t>
          </a:r>
          <a:endParaRPr lang="en-US" sz="1300" kern="1200" dirty="0">
            <a:solidFill>
              <a:schemeClr val="accent2">
                <a:lumMod val="50000"/>
              </a:schemeClr>
            </a:solidFill>
          </a:endParaRP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3306867" y="487477"/>
        <a:ext cx="3503563" cy="2913476"/>
      </dsp:txXfrm>
    </dsp:sp>
    <dsp:sp modelId="{D4E7802D-6EA5-4E91-8BEA-D6E27BB694C6}">
      <dsp:nvSpPr>
        <dsp:cNvPr id="0" name=""/>
        <dsp:cNvSpPr/>
      </dsp:nvSpPr>
      <dsp:spPr>
        <a:xfrm>
          <a:off x="17013" y="0"/>
          <a:ext cx="3306867" cy="38846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Human Resource Availability</a:t>
          </a:r>
          <a:endParaRPr lang="en-US" sz="4600" kern="1200" dirty="0"/>
        </a:p>
      </dsp:txBody>
      <dsp:txXfrm>
        <a:off x="178441" y="161428"/>
        <a:ext cx="2984011" cy="3561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7F6DC-532E-462A-AE3F-B6E35C3F0912}">
      <dsp:nvSpPr>
        <dsp:cNvPr id="0" name=""/>
        <dsp:cNvSpPr/>
      </dsp:nvSpPr>
      <dsp:spPr>
        <a:xfrm>
          <a:off x="-5452203" y="-834826"/>
          <a:ext cx="6491901" cy="6491901"/>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86E05-75BE-4E01-8A62-385B235DEDDC}">
      <dsp:nvSpPr>
        <dsp:cNvPr id="0" name=""/>
        <dsp:cNvSpPr/>
      </dsp:nvSpPr>
      <dsp:spPr>
        <a:xfrm>
          <a:off x="544298" y="370734"/>
          <a:ext cx="4908474" cy="7418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847" tIns="35560" rIns="35560" bIns="35560" numCol="1" spcCol="1270" anchor="ctr" anchorCtr="0">
          <a:noAutofit/>
        </a:bodyPr>
        <a:lstStyle/>
        <a:p>
          <a:pPr lvl="0" algn="l" defTabSz="622300">
            <a:lnSpc>
              <a:spcPct val="90000"/>
            </a:lnSpc>
            <a:spcBef>
              <a:spcPct val="0"/>
            </a:spcBef>
            <a:spcAft>
              <a:spcPct val="35000"/>
            </a:spcAft>
          </a:pPr>
          <a:r>
            <a:rPr lang="en-US" sz="1400" kern="1200" dirty="0">
              <a:latin typeface="+mn-lt"/>
            </a:rPr>
            <a:t>Changing the destination of agricultural  land is  for free</a:t>
          </a:r>
          <a:endParaRPr lang="ru-RU" sz="1400" kern="1200" dirty="0">
            <a:latin typeface="+mn-lt"/>
          </a:endParaRPr>
        </a:p>
      </dsp:txBody>
      <dsp:txXfrm>
        <a:off x="544298" y="370734"/>
        <a:ext cx="4908474" cy="741854"/>
      </dsp:txXfrm>
    </dsp:sp>
    <dsp:sp modelId="{796B8851-AE97-47FC-99A4-AD7EB46B8ED4}">
      <dsp:nvSpPr>
        <dsp:cNvPr id="0" name=""/>
        <dsp:cNvSpPr/>
      </dsp:nvSpPr>
      <dsp:spPr>
        <a:xfrm>
          <a:off x="80639" y="278002"/>
          <a:ext cx="927318" cy="9273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14A97-01CF-41B0-80B7-535BB1904018}">
      <dsp:nvSpPr>
        <dsp:cNvPr id="0" name=""/>
        <dsp:cNvSpPr/>
      </dsp:nvSpPr>
      <dsp:spPr>
        <a:xfrm>
          <a:off x="969621" y="1483709"/>
          <a:ext cx="4483152" cy="7418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847" tIns="35560" rIns="35560" bIns="35560" numCol="1" spcCol="1270" anchor="ctr" anchorCtr="0">
          <a:noAutofit/>
        </a:bodyPr>
        <a:lstStyle/>
        <a:p>
          <a:pPr lvl="0" algn="l" defTabSz="622300">
            <a:lnSpc>
              <a:spcPct val="90000"/>
            </a:lnSpc>
            <a:spcBef>
              <a:spcPct val="0"/>
            </a:spcBef>
            <a:spcAft>
              <a:spcPct val="35000"/>
            </a:spcAft>
          </a:pPr>
          <a:r>
            <a:rPr lang="en-US" sz="1400" kern="1200" dirty="0">
              <a:latin typeface="Calibri" panose="020F0502020204030204" pitchFamily="34" charset="0"/>
            </a:rPr>
            <a:t>The right to privatize the state-owned land for construction at normative price</a:t>
          </a:r>
          <a:endParaRPr lang="ru-RU" sz="1400" kern="1200" dirty="0">
            <a:latin typeface="Calibri" panose="020F0502020204030204" pitchFamily="34" charset="0"/>
          </a:endParaRPr>
        </a:p>
      </dsp:txBody>
      <dsp:txXfrm>
        <a:off x="969621" y="1483709"/>
        <a:ext cx="4483152" cy="741854"/>
      </dsp:txXfrm>
    </dsp:sp>
    <dsp:sp modelId="{8C7682E2-E85E-4CB4-B50B-A4CAA1F5F8A7}">
      <dsp:nvSpPr>
        <dsp:cNvPr id="0" name=""/>
        <dsp:cNvSpPr/>
      </dsp:nvSpPr>
      <dsp:spPr>
        <a:xfrm>
          <a:off x="505961" y="1390977"/>
          <a:ext cx="927318" cy="9273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0AE06-16F9-4A13-ADFD-BDC11728686F}">
      <dsp:nvSpPr>
        <dsp:cNvPr id="0" name=""/>
        <dsp:cNvSpPr/>
      </dsp:nvSpPr>
      <dsp:spPr>
        <a:xfrm>
          <a:off x="969621" y="2596684"/>
          <a:ext cx="4483152" cy="7418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847" tIns="35560" rIns="35560" bIns="35560" numCol="1" spcCol="1270" anchor="ctr" anchorCtr="0">
          <a:noAutofit/>
        </a:bodyPr>
        <a:lstStyle/>
        <a:p>
          <a:pPr lvl="0" algn="l" defTabSz="622300">
            <a:lnSpc>
              <a:spcPct val="90000"/>
            </a:lnSpc>
            <a:spcBef>
              <a:spcPct val="0"/>
            </a:spcBef>
            <a:spcAft>
              <a:spcPct val="35000"/>
            </a:spcAft>
          </a:pPr>
          <a:r>
            <a:rPr lang="en-US" sz="1400" kern="1200" dirty="0">
              <a:latin typeface="+mn-lt"/>
            </a:rPr>
            <a:t>Free allocation of public property assets to create parks at owner's decision</a:t>
          </a:r>
          <a:endParaRPr lang="ru-RU" sz="1400" kern="1200" dirty="0">
            <a:latin typeface="+mn-lt"/>
          </a:endParaRPr>
        </a:p>
      </dsp:txBody>
      <dsp:txXfrm>
        <a:off x="969621" y="2596684"/>
        <a:ext cx="4483152" cy="741854"/>
      </dsp:txXfrm>
    </dsp:sp>
    <dsp:sp modelId="{D1F1BAF7-EA36-400D-BEEB-FA2CBDDA4C6A}">
      <dsp:nvSpPr>
        <dsp:cNvPr id="0" name=""/>
        <dsp:cNvSpPr/>
      </dsp:nvSpPr>
      <dsp:spPr>
        <a:xfrm>
          <a:off x="505961" y="2503952"/>
          <a:ext cx="927318" cy="9273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2B11E-453F-4516-AA5A-B98E50C540CE}">
      <dsp:nvSpPr>
        <dsp:cNvPr id="0" name=""/>
        <dsp:cNvSpPr/>
      </dsp:nvSpPr>
      <dsp:spPr>
        <a:xfrm>
          <a:off x="544298" y="3709658"/>
          <a:ext cx="4908474" cy="7418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847" tIns="35560" rIns="35560" bIns="35560" numCol="1" spcCol="1270" anchor="ctr" anchorCtr="0">
          <a:noAutofit/>
        </a:bodyPr>
        <a:lstStyle/>
        <a:p>
          <a:pPr lvl="0" algn="l" defTabSz="622300">
            <a:lnSpc>
              <a:spcPct val="90000"/>
            </a:lnSpc>
            <a:spcBef>
              <a:spcPct val="0"/>
            </a:spcBef>
            <a:spcAft>
              <a:spcPct val="35000"/>
            </a:spcAft>
          </a:pPr>
          <a:r>
            <a:rPr lang="en-US" sz="1400" kern="1200" dirty="0">
              <a:latin typeface="Calibri" panose="020F0502020204030204" pitchFamily="34" charset="0"/>
            </a:rPr>
            <a:t>Decreasing up to 70% the annual fee regarding land lease or space  rent</a:t>
          </a:r>
          <a:endParaRPr lang="ru-RU" sz="1400" kern="1200" dirty="0">
            <a:latin typeface="Calibri" panose="020F0502020204030204" pitchFamily="34" charset="0"/>
          </a:endParaRPr>
        </a:p>
      </dsp:txBody>
      <dsp:txXfrm>
        <a:off x="544298" y="3709658"/>
        <a:ext cx="4908474" cy="741854"/>
      </dsp:txXfrm>
    </dsp:sp>
    <dsp:sp modelId="{91556782-BE06-40C7-AE24-E9E7D023BB53}">
      <dsp:nvSpPr>
        <dsp:cNvPr id="0" name=""/>
        <dsp:cNvSpPr/>
      </dsp:nvSpPr>
      <dsp:spPr>
        <a:xfrm>
          <a:off x="80639" y="3616927"/>
          <a:ext cx="927318" cy="9273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42E8-73E2-4310-849E-CC35978235FC}">
      <dsp:nvSpPr>
        <dsp:cNvPr id="0" name=""/>
        <dsp:cNvSpPr/>
      </dsp:nvSpPr>
      <dsp:spPr>
        <a:xfrm>
          <a:off x="870235" y="2268252"/>
          <a:ext cx="565429" cy="1616129"/>
        </a:xfrm>
        <a:custGeom>
          <a:avLst/>
          <a:gdLst/>
          <a:ahLst/>
          <a:cxnLst/>
          <a:rect l="0" t="0" r="0" b="0"/>
          <a:pathLst>
            <a:path>
              <a:moveTo>
                <a:pt x="0" y="0"/>
              </a:moveTo>
              <a:lnTo>
                <a:pt x="282714" y="0"/>
              </a:lnTo>
              <a:lnTo>
                <a:pt x="282714" y="1616129"/>
              </a:lnTo>
              <a:lnTo>
                <a:pt x="565429" y="1616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110146" y="3033512"/>
        <a:ext cx="85609" cy="85609"/>
      </dsp:txXfrm>
    </dsp:sp>
    <dsp:sp modelId="{052BA945-81AF-4AC3-AAD7-ADA4D718F02A}">
      <dsp:nvSpPr>
        <dsp:cNvPr id="0" name=""/>
        <dsp:cNvSpPr/>
      </dsp:nvSpPr>
      <dsp:spPr>
        <a:xfrm>
          <a:off x="870235" y="2268252"/>
          <a:ext cx="565429" cy="538709"/>
        </a:xfrm>
        <a:custGeom>
          <a:avLst/>
          <a:gdLst/>
          <a:ahLst/>
          <a:cxnLst/>
          <a:rect l="0" t="0" r="0" b="0"/>
          <a:pathLst>
            <a:path>
              <a:moveTo>
                <a:pt x="0" y="0"/>
              </a:moveTo>
              <a:lnTo>
                <a:pt x="282714" y="0"/>
              </a:lnTo>
              <a:lnTo>
                <a:pt x="282714" y="538709"/>
              </a:lnTo>
              <a:lnTo>
                <a:pt x="565429" y="538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33426" y="2518082"/>
        <a:ext cx="39048" cy="39048"/>
      </dsp:txXfrm>
    </dsp:sp>
    <dsp:sp modelId="{6C41A0FC-8DEA-4672-BE51-1785F0ECB65E}">
      <dsp:nvSpPr>
        <dsp:cNvPr id="0" name=""/>
        <dsp:cNvSpPr/>
      </dsp:nvSpPr>
      <dsp:spPr>
        <a:xfrm>
          <a:off x="870235" y="1729542"/>
          <a:ext cx="565429" cy="538709"/>
        </a:xfrm>
        <a:custGeom>
          <a:avLst/>
          <a:gdLst/>
          <a:ahLst/>
          <a:cxnLst/>
          <a:rect l="0" t="0" r="0" b="0"/>
          <a:pathLst>
            <a:path>
              <a:moveTo>
                <a:pt x="0" y="538709"/>
              </a:moveTo>
              <a:lnTo>
                <a:pt x="282714" y="538709"/>
              </a:lnTo>
              <a:lnTo>
                <a:pt x="282714" y="0"/>
              </a:lnTo>
              <a:lnTo>
                <a:pt x="5654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33426" y="1979372"/>
        <a:ext cx="39048" cy="39048"/>
      </dsp:txXfrm>
    </dsp:sp>
    <dsp:sp modelId="{DE03CA07-CDE6-4CEA-8F01-33EDE6FB5F9B}">
      <dsp:nvSpPr>
        <dsp:cNvPr id="0" name=""/>
        <dsp:cNvSpPr/>
      </dsp:nvSpPr>
      <dsp:spPr>
        <a:xfrm>
          <a:off x="870235" y="652122"/>
          <a:ext cx="565429" cy="1616129"/>
        </a:xfrm>
        <a:custGeom>
          <a:avLst/>
          <a:gdLst/>
          <a:ahLst/>
          <a:cxnLst/>
          <a:rect l="0" t="0" r="0" b="0"/>
          <a:pathLst>
            <a:path>
              <a:moveTo>
                <a:pt x="0" y="1616129"/>
              </a:moveTo>
              <a:lnTo>
                <a:pt x="282714" y="1616129"/>
              </a:lnTo>
              <a:lnTo>
                <a:pt x="282714" y="0"/>
              </a:lnTo>
              <a:lnTo>
                <a:pt x="5654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110146" y="1417382"/>
        <a:ext cx="85609" cy="85609"/>
      </dsp:txXfrm>
    </dsp:sp>
    <dsp:sp modelId="{ABFD9495-7C10-4CBD-B70F-B6309343B715}">
      <dsp:nvSpPr>
        <dsp:cNvPr id="0" name=""/>
        <dsp:cNvSpPr/>
      </dsp:nvSpPr>
      <dsp:spPr>
        <a:xfrm rot="16200000">
          <a:off x="-1828984" y="1837284"/>
          <a:ext cx="4536504" cy="861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kern="1200" dirty="0">
              <a:latin typeface="Georgia" panose="02040502050405020303" pitchFamily="18" charset="0"/>
            </a:rPr>
            <a:t>GIFP</a:t>
          </a:r>
        </a:p>
      </dsp:txBody>
      <dsp:txXfrm>
        <a:off x="-1828984" y="1837284"/>
        <a:ext cx="4536504" cy="861935"/>
      </dsp:txXfrm>
    </dsp:sp>
    <dsp:sp modelId="{77B008C7-3478-4E89-822E-30FC4664327B}">
      <dsp:nvSpPr>
        <dsp:cNvPr id="0" name=""/>
        <dsp:cNvSpPr/>
      </dsp:nvSpPr>
      <dsp:spPr>
        <a:xfrm>
          <a:off x="1435665" y="221154"/>
          <a:ext cx="2827149" cy="861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latin typeface="Georgia" panose="02040502050405020303" pitchFamily="18" charset="0"/>
            </a:rPr>
            <a:t>Port operations</a:t>
          </a:r>
        </a:p>
      </dsp:txBody>
      <dsp:txXfrm>
        <a:off x="1435665" y="221154"/>
        <a:ext cx="2827149" cy="861935"/>
      </dsp:txXfrm>
    </dsp:sp>
    <dsp:sp modelId="{CE7F5C29-9624-4BF9-893B-04782B244C0C}">
      <dsp:nvSpPr>
        <dsp:cNvPr id="0" name=""/>
        <dsp:cNvSpPr/>
      </dsp:nvSpPr>
      <dsp:spPr>
        <a:xfrm>
          <a:off x="1435665" y="1298574"/>
          <a:ext cx="2827149" cy="861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latin typeface="Georgia" panose="02040502050405020303" pitchFamily="18" charset="0"/>
            </a:rPr>
            <a:t>Short sea; </a:t>
          </a:r>
        </a:p>
        <a:p>
          <a:pPr lvl="0" algn="ctr" defTabSz="1155700">
            <a:lnSpc>
              <a:spcPct val="90000"/>
            </a:lnSpc>
            <a:spcBef>
              <a:spcPct val="0"/>
            </a:spcBef>
            <a:spcAft>
              <a:spcPct val="35000"/>
            </a:spcAft>
          </a:pPr>
          <a:r>
            <a:rPr lang="en-US" sz="2600" kern="1200" dirty="0">
              <a:latin typeface="Georgia" panose="02040502050405020303" pitchFamily="18" charset="0"/>
            </a:rPr>
            <a:t>River shipping</a:t>
          </a:r>
        </a:p>
      </dsp:txBody>
      <dsp:txXfrm>
        <a:off x="1435665" y="1298574"/>
        <a:ext cx="2827149" cy="861935"/>
      </dsp:txXfrm>
    </dsp:sp>
    <dsp:sp modelId="{88BF967B-7E7E-410A-BDBD-251EBF85C89F}">
      <dsp:nvSpPr>
        <dsp:cNvPr id="0" name=""/>
        <dsp:cNvSpPr/>
      </dsp:nvSpPr>
      <dsp:spPr>
        <a:xfrm>
          <a:off x="1435665" y="2375993"/>
          <a:ext cx="2827149" cy="861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latin typeface="Georgia" panose="02040502050405020303" pitchFamily="18" charset="0"/>
            </a:rPr>
            <a:t>Inland transportation</a:t>
          </a:r>
        </a:p>
      </dsp:txBody>
      <dsp:txXfrm>
        <a:off x="1435665" y="2375993"/>
        <a:ext cx="2827149" cy="861935"/>
      </dsp:txXfrm>
    </dsp:sp>
    <dsp:sp modelId="{0EEAF6D8-321F-4B15-A21B-EBDD82537767}">
      <dsp:nvSpPr>
        <dsp:cNvPr id="0" name=""/>
        <dsp:cNvSpPr/>
      </dsp:nvSpPr>
      <dsp:spPr>
        <a:xfrm>
          <a:off x="1435665" y="3453413"/>
          <a:ext cx="2827149" cy="861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latin typeface="Georgia" panose="02040502050405020303" pitchFamily="18" charset="0"/>
            </a:rPr>
            <a:t>Forwarding</a:t>
          </a:r>
        </a:p>
      </dsp:txBody>
      <dsp:txXfrm>
        <a:off x="1435665" y="3453413"/>
        <a:ext cx="2827149" cy="86193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0946" cy="466216"/>
          </a:xfrm>
          <a:prstGeom prst="rect">
            <a:avLst/>
          </a:prstGeom>
        </p:spPr>
        <p:txBody>
          <a:bodyPr vert="horz" lIns="93101" tIns="46550" rIns="93101" bIns="46550" rtlCol="0"/>
          <a:lstStyle>
            <a:lvl1pPr algn="l" fontAlgn="auto">
              <a:spcBef>
                <a:spcPts val="0"/>
              </a:spcBef>
              <a:spcAft>
                <a:spcPts val="0"/>
              </a:spcAft>
              <a:defRPr sz="1200">
                <a:latin typeface="+mn-lt"/>
                <a:cs typeface="+mn-cs"/>
              </a:defRPr>
            </a:lvl1pPr>
          </a:lstStyle>
          <a:p>
            <a:pPr>
              <a:defRPr/>
            </a:pPr>
            <a:endParaRPr lang="ro-RO"/>
          </a:p>
        </p:txBody>
      </p:sp>
      <p:sp>
        <p:nvSpPr>
          <p:cNvPr id="3" name="Date Placeholder 2"/>
          <p:cNvSpPr>
            <a:spLocks noGrp="1"/>
          </p:cNvSpPr>
          <p:nvPr>
            <p:ph type="dt" sz="quarter" idx="1"/>
          </p:nvPr>
        </p:nvSpPr>
        <p:spPr>
          <a:xfrm>
            <a:off x="3885454" y="1"/>
            <a:ext cx="2970946" cy="466216"/>
          </a:xfrm>
          <a:prstGeom prst="rect">
            <a:avLst/>
          </a:prstGeom>
        </p:spPr>
        <p:txBody>
          <a:bodyPr vert="horz" lIns="93101" tIns="46550" rIns="93101" bIns="46550" rtlCol="0"/>
          <a:lstStyle>
            <a:lvl1pPr algn="r" fontAlgn="auto">
              <a:spcBef>
                <a:spcPts val="0"/>
              </a:spcBef>
              <a:spcAft>
                <a:spcPts val="0"/>
              </a:spcAft>
              <a:defRPr sz="1200">
                <a:latin typeface="+mn-lt"/>
                <a:cs typeface="+mn-cs"/>
              </a:defRPr>
            </a:lvl1pPr>
          </a:lstStyle>
          <a:p>
            <a:pPr>
              <a:defRPr/>
            </a:pPr>
            <a:fld id="{593C1299-0B36-4DE6-8C0D-3B0EAA516EFB}" type="datetimeFigureOut">
              <a:rPr lang="ro-RO"/>
              <a:pPr>
                <a:defRPr/>
              </a:pPr>
              <a:t>10.05.2017</a:t>
            </a:fld>
            <a:endParaRPr lang="ro-RO"/>
          </a:p>
        </p:txBody>
      </p:sp>
      <p:sp>
        <p:nvSpPr>
          <p:cNvPr id="4" name="Footer Placeholder 3"/>
          <p:cNvSpPr>
            <a:spLocks noGrp="1"/>
          </p:cNvSpPr>
          <p:nvPr>
            <p:ph type="ftr" sz="quarter" idx="2"/>
          </p:nvPr>
        </p:nvSpPr>
        <p:spPr>
          <a:xfrm>
            <a:off x="2" y="8846160"/>
            <a:ext cx="2970946" cy="466214"/>
          </a:xfrm>
          <a:prstGeom prst="rect">
            <a:avLst/>
          </a:prstGeom>
        </p:spPr>
        <p:txBody>
          <a:bodyPr vert="horz" lIns="93101" tIns="46550" rIns="93101" bIns="46550" rtlCol="0" anchor="b"/>
          <a:lstStyle>
            <a:lvl1pPr algn="l" fontAlgn="auto">
              <a:spcBef>
                <a:spcPts val="0"/>
              </a:spcBef>
              <a:spcAft>
                <a:spcPts val="0"/>
              </a:spcAft>
              <a:defRPr sz="1200">
                <a:latin typeface="+mn-lt"/>
                <a:cs typeface="+mn-cs"/>
              </a:defRPr>
            </a:lvl1pPr>
          </a:lstStyle>
          <a:p>
            <a:pPr>
              <a:defRPr/>
            </a:pPr>
            <a:endParaRPr lang="ro-RO"/>
          </a:p>
        </p:txBody>
      </p:sp>
      <p:sp>
        <p:nvSpPr>
          <p:cNvPr id="5" name="Slide Number Placeholder 4"/>
          <p:cNvSpPr>
            <a:spLocks noGrp="1"/>
          </p:cNvSpPr>
          <p:nvPr>
            <p:ph type="sldNum" sz="quarter" idx="3"/>
          </p:nvPr>
        </p:nvSpPr>
        <p:spPr>
          <a:xfrm>
            <a:off x="3885454" y="8846160"/>
            <a:ext cx="2970946" cy="466214"/>
          </a:xfrm>
          <a:prstGeom prst="rect">
            <a:avLst/>
          </a:prstGeom>
        </p:spPr>
        <p:txBody>
          <a:bodyPr vert="horz" lIns="93101" tIns="46550" rIns="93101" bIns="46550" rtlCol="0" anchor="b"/>
          <a:lstStyle>
            <a:lvl1pPr algn="r" fontAlgn="auto">
              <a:spcBef>
                <a:spcPts val="0"/>
              </a:spcBef>
              <a:spcAft>
                <a:spcPts val="0"/>
              </a:spcAft>
              <a:defRPr sz="1200">
                <a:latin typeface="+mn-lt"/>
                <a:cs typeface="+mn-cs"/>
              </a:defRPr>
            </a:lvl1pPr>
          </a:lstStyle>
          <a:p>
            <a:pPr>
              <a:defRPr/>
            </a:pPr>
            <a:fld id="{842E05FE-6C99-4F0D-B96D-FAD11BD28854}" type="slidenum">
              <a:rPr lang="ro-RO"/>
              <a:pPr>
                <a:defRPr/>
              </a:pPr>
              <a:t>‹#›</a:t>
            </a:fld>
            <a:endParaRPr lang="ro-RO"/>
          </a:p>
        </p:txBody>
      </p:sp>
    </p:spTree>
    <p:extLst>
      <p:ext uri="{BB962C8B-B14F-4D97-AF65-F5344CB8AC3E}">
        <p14:creationId xmlns:p14="http://schemas.microsoft.com/office/powerpoint/2010/main" val="936883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0946" cy="466216"/>
          </a:xfrm>
          <a:prstGeom prst="rect">
            <a:avLst/>
          </a:prstGeom>
        </p:spPr>
        <p:txBody>
          <a:bodyPr vert="horz" lIns="93101" tIns="46550" rIns="93101" bIns="46550" rtlCol="0"/>
          <a:lstStyle>
            <a:lvl1pPr algn="l" fontAlgn="auto">
              <a:spcBef>
                <a:spcPts val="0"/>
              </a:spcBef>
              <a:spcAft>
                <a:spcPts val="0"/>
              </a:spcAft>
              <a:defRPr sz="1200">
                <a:latin typeface="+mn-lt"/>
                <a:cs typeface="+mn-cs"/>
              </a:defRPr>
            </a:lvl1pPr>
          </a:lstStyle>
          <a:p>
            <a:pPr>
              <a:defRPr/>
            </a:pPr>
            <a:endParaRPr lang="ro-RO"/>
          </a:p>
        </p:txBody>
      </p:sp>
      <p:sp>
        <p:nvSpPr>
          <p:cNvPr id="3" name="Date Placeholder 2"/>
          <p:cNvSpPr>
            <a:spLocks noGrp="1"/>
          </p:cNvSpPr>
          <p:nvPr>
            <p:ph type="dt" idx="1"/>
          </p:nvPr>
        </p:nvSpPr>
        <p:spPr>
          <a:xfrm>
            <a:off x="3885454" y="1"/>
            <a:ext cx="2970946" cy="466216"/>
          </a:xfrm>
          <a:prstGeom prst="rect">
            <a:avLst/>
          </a:prstGeom>
        </p:spPr>
        <p:txBody>
          <a:bodyPr vert="horz" lIns="93101" tIns="46550" rIns="93101" bIns="46550" rtlCol="0"/>
          <a:lstStyle>
            <a:lvl1pPr algn="r" fontAlgn="auto">
              <a:spcBef>
                <a:spcPts val="0"/>
              </a:spcBef>
              <a:spcAft>
                <a:spcPts val="0"/>
              </a:spcAft>
              <a:defRPr sz="1200">
                <a:latin typeface="+mn-lt"/>
                <a:cs typeface="+mn-cs"/>
              </a:defRPr>
            </a:lvl1pPr>
          </a:lstStyle>
          <a:p>
            <a:pPr>
              <a:defRPr/>
            </a:pPr>
            <a:fld id="{CD91261A-1280-4CF8-A66F-13C572BE28DF}" type="datetimeFigureOut">
              <a:rPr lang="ro-RO"/>
              <a:pPr>
                <a:defRPr/>
              </a:pPr>
              <a:t>10.05.2017</a:t>
            </a:fld>
            <a:endParaRPr lang="ro-RO"/>
          </a:p>
        </p:txBody>
      </p:sp>
      <p:sp>
        <p:nvSpPr>
          <p:cNvPr id="4" name="Slide Image Placeholder 3"/>
          <p:cNvSpPr>
            <a:spLocks noGrp="1" noRot="1" noChangeAspect="1"/>
          </p:cNvSpPr>
          <p:nvPr>
            <p:ph type="sldImg" idx="2"/>
          </p:nvPr>
        </p:nvSpPr>
        <p:spPr>
          <a:xfrm>
            <a:off x="1100138" y="698500"/>
            <a:ext cx="4657725" cy="3492500"/>
          </a:xfrm>
          <a:prstGeom prst="rect">
            <a:avLst/>
          </a:prstGeom>
          <a:noFill/>
          <a:ln w="12700">
            <a:solidFill>
              <a:prstClr val="black"/>
            </a:solidFill>
          </a:ln>
        </p:spPr>
        <p:txBody>
          <a:bodyPr vert="horz" lIns="93101" tIns="46550" rIns="93101" bIns="46550" rtlCol="0" anchor="ctr"/>
          <a:lstStyle/>
          <a:p>
            <a:pPr lvl="0"/>
            <a:endParaRPr lang="ro-RO" noProof="0"/>
          </a:p>
        </p:txBody>
      </p:sp>
      <p:sp>
        <p:nvSpPr>
          <p:cNvPr id="5" name="Notes Placeholder 4"/>
          <p:cNvSpPr>
            <a:spLocks noGrp="1"/>
          </p:cNvSpPr>
          <p:nvPr>
            <p:ph type="body" sz="quarter" idx="3"/>
          </p:nvPr>
        </p:nvSpPr>
        <p:spPr>
          <a:xfrm>
            <a:off x="685481" y="4423825"/>
            <a:ext cx="5487041" cy="4191462"/>
          </a:xfrm>
          <a:prstGeom prst="rect">
            <a:avLst/>
          </a:prstGeom>
        </p:spPr>
        <p:txBody>
          <a:bodyPr vert="horz" lIns="93101" tIns="46550" rIns="93101" bIns="4655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p:cNvSpPr>
            <a:spLocks noGrp="1"/>
          </p:cNvSpPr>
          <p:nvPr>
            <p:ph type="ftr" sz="quarter" idx="4"/>
          </p:nvPr>
        </p:nvSpPr>
        <p:spPr>
          <a:xfrm>
            <a:off x="2" y="8846160"/>
            <a:ext cx="2970946" cy="466214"/>
          </a:xfrm>
          <a:prstGeom prst="rect">
            <a:avLst/>
          </a:prstGeom>
        </p:spPr>
        <p:txBody>
          <a:bodyPr vert="horz" lIns="93101" tIns="46550" rIns="93101" bIns="46550" rtlCol="0" anchor="b"/>
          <a:lstStyle>
            <a:lvl1pPr algn="l" fontAlgn="auto">
              <a:spcBef>
                <a:spcPts val="0"/>
              </a:spcBef>
              <a:spcAft>
                <a:spcPts val="0"/>
              </a:spcAft>
              <a:defRPr sz="1200">
                <a:latin typeface="+mn-lt"/>
                <a:cs typeface="+mn-cs"/>
              </a:defRPr>
            </a:lvl1pPr>
          </a:lstStyle>
          <a:p>
            <a:pPr>
              <a:defRPr/>
            </a:pPr>
            <a:endParaRPr lang="ro-RO"/>
          </a:p>
        </p:txBody>
      </p:sp>
      <p:sp>
        <p:nvSpPr>
          <p:cNvPr id="7" name="Slide Number Placeholder 6"/>
          <p:cNvSpPr>
            <a:spLocks noGrp="1"/>
          </p:cNvSpPr>
          <p:nvPr>
            <p:ph type="sldNum" sz="quarter" idx="5"/>
          </p:nvPr>
        </p:nvSpPr>
        <p:spPr>
          <a:xfrm>
            <a:off x="3885454" y="8846160"/>
            <a:ext cx="2970946" cy="466214"/>
          </a:xfrm>
          <a:prstGeom prst="rect">
            <a:avLst/>
          </a:prstGeom>
        </p:spPr>
        <p:txBody>
          <a:bodyPr vert="horz" lIns="93101" tIns="46550" rIns="93101" bIns="46550" rtlCol="0" anchor="b"/>
          <a:lstStyle>
            <a:lvl1pPr algn="r" fontAlgn="auto">
              <a:spcBef>
                <a:spcPts val="0"/>
              </a:spcBef>
              <a:spcAft>
                <a:spcPts val="0"/>
              </a:spcAft>
              <a:defRPr sz="1200">
                <a:latin typeface="+mn-lt"/>
                <a:cs typeface="+mn-cs"/>
              </a:defRPr>
            </a:lvl1pPr>
          </a:lstStyle>
          <a:p>
            <a:pPr>
              <a:defRPr/>
            </a:pPr>
            <a:fld id="{79DDF221-5F3B-4011-8203-5E4EE2FE15C4}" type="slidenum">
              <a:rPr lang="ro-RO"/>
              <a:pPr>
                <a:defRPr/>
              </a:pPr>
              <a:t>‹#›</a:t>
            </a:fld>
            <a:endParaRPr lang="ro-RO"/>
          </a:p>
        </p:txBody>
      </p:sp>
    </p:spTree>
    <p:extLst>
      <p:ext uri="{BB962C8B-B14F-4D97-AF65-F5344CB8AC3E}">
        <p14:creationId xmlns:p14="http://schemas.microsoft.com/office/powerpoint/2010/main" val="98675558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0"/>
              </a:spcAft>
            </a:pPr>
            <a:endParaRPr lang="ro-RO" sz="1200" noProof="0" dirty="0">
              <a:effectLst/>
              <a:latin typeface="Times New Roman"/>
              <a:ea typeface="Calibri"/>
              <a:cs typeface="Times New Roman"/>
            </a:endParaRPr>
          </a:p>
        </p:txBody>
      </p:sp>
    </p:spTree>
    <p:extLst>
      <p:ext uri="{BB962C8B-B14F-4D97-AF65-F5344CB8AC3E}">
        <p14:creationId xmlns:p14="http://schemas.microsoft.com/office/powerpoint/2010/main" val="2485186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470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27027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a:p>
        </p:txBody>
      </p:sp>
      <p:sp>
        <p:nvSpPr>
          <p:cNvPr id="604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3396EE-9FF1-45BB-B2FA-1F14336DD332}" type="slidenum">
              <a:rPr lang="ru-RU" smtClean="0">
                <a:latin typeface="Arial" charset="0"/>
                <a:cs typeface="Arial" charset="0"/>
              </a:rPr>
              <a:pPr fontAlgn="base">
                <a:spcBef>
                  <a:spcPct val="0"/>
                </a:spcBef>
                <a:spcAft>
                  <a:spcPct val="0"/>
                </a:spcAft>
              </a:pPr>
              <a:t>23</a:t>
            </a:fld>
            <a:endParaRPr lang="ru-RU">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583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00000"/>
              </a:lnSpc>
              <a:spcAft>
                <a:spcPts val="0"/>
              </a:spcAft>
            </a:pPr>
            <a:endParaRPr lang="ro-RO" sz="1200" noProof="0" dirty="0">
              <a:effectLst/>
              <a:latin typeface="Times New Roman"/>
              <a:ea typeface="Times New Roman"/>
            </a:endParaRPr>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69E38941-B8BC-4744-9EEB-F5D0E4478AB7}" type="slidenum">
              <a:rPr lang="ru-RU" smtClean="0"/>
              <a:pPr eaLnBrk="1" fontAlgn="base" hangingPunct="1">
                <a:spcBef>
                  <a:spcPct val="0"/>
                </a:spcBef>
                <a:spcAft>
                  <a:spcPct val="0"/>
                </a:spcAft>
              </a:pPr>
              <a:t>3</a:t>
            </a:fld>
            <a:endParaRPr lang="ru-RU" dirty="0"/>
          </a:p>
        </p:txBody>
      </p:sp>
    </p:spTree>
    <p:extLst>
      <p:ext uri="{BB962C8B-B14F-4D97-AF65-F5344CB8AC3E}">
        <p14:creationId xmlns:p14="http://schemas.microsoft.com/office/powerpoint/2010/main" val="402378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endParaRPr lang="ro-RO" noProof="0" dirty="0"/>
          </a:p>
        </p:txBody>
      </p:sp>
      <p:sp>
        <p:nvSpPr>
          <p:cNvPr id="4" name="Номер слайда 3"/>
          <p:cNvSpPr>
            <a:spLocks noGrp="1"/>
          </p:cNvSpPr>
          <p:nvPr>
            <p:ph type="sldNum" sz="quarter" idx="10"/>
          </p:nvPr>
        </p:nvSpPr>
        <p:spPr/>
        <p:txBody>
          <a:bodyPr/>
          <a:lstStyle/>
          <a:p>
            <a:fld id="{F71B5939-208B-4208-A754-3561131C2595}" type="slidenum">
              <a:rPr lang="ro-RO" smtClean="0">
                <a:solidFill>
                  <a:prstClr val="black"/>
                </a:solidFill>
              </a:rPr>
              <a:pPr/>
              <a:t>5</a:t>
            </a:fld>
            <a:endParaRPr lang="ro-RO" dirty="0">
              <a:solidFill>
                <a:prstClr val="black"/>
              </a:solidFill>
            </a:endParaRPr>
          </a:p>
        </p:txBody>
      </p:sp>
    </p:spTree>
    <p:extLst>
      <p:ext uri="{BB962C8B-B14F-4D97-AF65-F5344CB8AC3E}">
        <p14:creationId xmlns:p14="http://schemas.microsoft.com/office/powerpoint/2010/main" val="424871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ts val="0"/>
              </a:spcAft>
              <a:buClrTx/>
              <a:buSzTx/>
              <a:buFontTx/>
              <a:buNone/>
              <a:tabLst/>
              <a:defRPr/>
            </a:pPr>
            <a:endParaRPr lang="ro-RO" noProof="0" dirty="0">
              <a:effectLst/>
              <a:latin typeface="Times New Roman"/>
              <a:ea typeface="Calibri"/>
              <a:cs typeface="Times New Roman"/>
            </a:endParaRPr>
          </a:p>
        </p:txBody>
      </p:sp>
    </p:spTree>
    <p:extLst>
      <p:ext uri="{BB962C8B-B14F-4D97-AF65-F5344CB8AC3E}">
        <p14:creationId xmlns:p14="http://schemas.microsoft.com/office/powerpoint/2010/main" val="175330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ts val="0"/>
              </a:spcAft>
              <a:buClrTx/>
              <a:buSzTx/>
              <a:buFontTx/>
              <a:buNone/>
              <a:tabLst/>
              <a:defRPr/>
            </a:pPr>
            <a:endParaRPr lang="ro-RO" noProof="0" dirty="0"/>
          </a:p>
        </p:txBody>
      </p:sp>
    </p:spTree>
    <p:extLst>
      <p:ext uri="{BB962C8B-B14F-4D97-AF65-F5344CB8AC3E}">
        <p14:creationId xmlns:p14="http://schemas.microsoft.com/office/powerpoint/2010/main" val="22694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ts val="0"/>
              </a:spcBef>
              <a:spcAft>
                <a:spcPts val="0"/>
              </a:spcAft>
            </a:pPr>
            <a:endParaRPr lang="ro-RO" sz="1000" dirty="0">
              <a:solidFill>
                <a:schemeClr val="tx1"/>
              </a:solidFill>
              <a:latin typeface="Times New Roman" pitchFamily="18" charset="0"/>
              <a:cs typeface="Times New Roman" pitchFamily="18" charset="0"/>
            </a:endParaRPr>
          </a:p>
        </p:txBody>
      </p:sp>
      <p:sp>
        <p:nvSpPr>
          <p:cNvPr id="481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1B9BDAD4-0793-4B39-A6B4-9CBC9F819D56}" type="slidenum">
              <a:rPr lang="ru-RU" smtClean="0"/>
              <a:pPr eaLnBrk="1" fontAlgn="base" hangingPunct="1">
                <a:spcBef>
                  <a:spcPct val="0"/>
                </a:spcBef>
                <a:spcAft>
                  <a:spcPct val="0"/>
                </a:spcAft>
              </a:pPr>
              <a:t>15</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ubstituent imagine diapozitiv 1"/>
          <p:cNvSpPr>
            <a:spLocks noGrp="1" noRot="1" noChangeAspect="1" noTextEdit="1"/>
          </p:cNvSpPr>
          <p:nvPr>
            <p:ph type="sldImg"/>
          </p:nvPr>
        </p:nvSpPr>
        <p:spPr bwMode="auto">
          <a:xfrm>
            <a:off x="1100138" y="698500"/>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ubstituent note 2"/>
          <p:cNvSpPr>
            <a:spLocks noGrp="1"/>
          </p:cNvSpPr>
          <p:nvPr>
            <p:ph type="body" idx="1"/>
          </p:nvPr>
        </p:nvSpPr>
        <p:spPr bwMode="auto">
          <a:xfrm>
            <a:off x="476673" y="4424085"/>
            <a:ext cx="6120680" cy="46244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ts val="0"/>
              </a:spcBef>
              <a:spcAft>
                <a:spcPts val="0"/>
              </a:spcAft>
              <a:buClrTx/>
              <a:buSzTx/>
              <a:buFont typeface="+mj-lt"/>
              <a:buNone/>
              <a:tabLst/>
              <a:defRPr/>
            </a:pPr>
            <a:endParaRPr kumimoji="0" lang="ru-RU"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4" name="Substituent număr diapozitiv 3"/>
          <p:cNvSpPr>
            <a:spLocks noGrp="1"/>
          </p:cNvSpPr>
          <p:nvPr>
            <p:ph type="sldNum" sz="quarter" idx="5"/>
          </p:nvPr>
        </p:nvSpPr>
        <p:spPr/>
        <p:txBody>
          <a:bodyPr/>
          <a:lstStyle/>
          <a:p>
            <a:pPr>
              <a:defRPr/>
            </a:pPr>
            <a:fld id="{405F0B31-2C63-47C6-9A31-901EF76B9F9F}" type="slidenum">
              <a:rPr lang="ro-RO">
                <a:solidFill>
                  <a:prstClr val="black"/>
                </a:solidFill>
              </a:rPr>
              <a:pPr>
                <a:defRPr/>
              </a:pPr>
              <a:t>16</a:t>
            </a:fld>
            <a:endParaRPr lang="ro-RO">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227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a:t>Faceți clic pentru a edita stilul de titlu Coordonator</a:t>
            </a:r>
            <a:endParaRPr lang="en-US"/>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editarea stilului de subtitlu al coordonatorului</a:t>
            </a:r>
            <a:endParaRPr lang="en-US"/>
          </a:p>
        </p:txBody>
      </p:sp>
      <p:sp>
        <p:nvSpPr>
          <p:cNvPr id="4" name="Substituent dată 3"/>
          <p:cNvSpPr>
            <a:spLocks noGrp="1"/>
          </p:cNvSpPr>
          <p:nvPr>
            <p:ph type="dt" sz="half" idx="10"/>
          </p:nvPr>
        </p:nvSpPr>
        <p:spPr/>
        <p:txBody>
          <a:bodyPr/>
          <a:lstStyle>
            <a:lvl1pPr>
              <a:defRPr/>
            </a:lvl1pPr>
          </a:lstStyle>
          <a:p>
            <a:pPr>
              <a:defRPr/>
            </a:pPr>
            <a:fld id="{138829CC-FA88-4AEF-8048-26A93F305D43}" type="datetime1">
              <a:rPr lang="en-US" smtClean="0"/>
              <a:t>5/10/2017</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pPr>
              <a:defRPr/>
            </a:pPr>
            <a:fld id="{2ADE701F-77BA-48C1-9079-ECF88E4FE367}" type="slidenum">
              <a:rPr lang="en-US"/>
              <a:pPr>
                <a:defRPr/>
              </a:pPr>
              <a:t>‹#›</a:t>
            </a:fld>
            <a:endParaRPr lang="en-US"/>
          </a:p>
        </p:txBody>
      </p:sp>
    </p:spTree>
    <p:extLst>
      <p:ext uri="{BB962C8B-B14F-4D97-AF65-F5344CB8AC3E}">
        <p14:creationId xmlns:p14="http://schemas.microsoft.com/office/powerpoint/2010/main" val="109324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endParaRPr lang="en-US"/>
          </a:p>
        </p:txBody>
      </p:sp>
      <p:sp>
        <p:nvSpPr>
          <p:cNvPr id="3" name="Substituent text vertical 2"/>
          <p:cNvSpPr>
            <a:spLocks noGrp="1"/>
          </p:cNvSpPr>
          <p:nvPr>
            <p:ph type="body" orient="vert" idx="1"/>
          </p:nvPr>
        </p:nvSpPr>
        <p:spPr/>
        <p:txBody>
          <a:bodyPr vert="eaVert"/>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6EC9B6B4-CB58-4E46-B75D-B207BBF1DEE6}" type="datetime1">
              <a:rPr lang="en-US" smtClean="0"/>
              <a:t>5/10/2017</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pPr>
              <a:defRPr/>
            </a:pPr>
            <a:fld id="{3EA9C40A-BB84-429C-BA67-7DDCE60DE12E}" type="slidenum">
              <a:rPr lang="en-US"/>
              <a:pPr>
                <a:defRPr/>
              </a:pPr>
              <a:t>‹#›</a:t>
            </a:fld>
            <a:endParaRPr lang="en-US"/>
          </a:p>
        </p:txBody>
      </p:sp>
    </p:spTree>
    <p:extLst>
      <p:ext uri="{BB962C8B-B14F-4D97-AF65-F5344CB8AC3E}">
        <p14:creationId xmlns:p14="http://schemas.microsoft.com/office/powerpoint/2010/main" val="343020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a:t>Faceți clic pentru a edita stilul de titlu Coordonator</a:t>
            </a:r>
            <a:endParaRPr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11371F0E-BBCC-4BAE-A5D8-DAFBBAC845C2}" type="datetime1">
              <a:rPr lang="en-US" smtClean="0"/>
              <a:t>5/10/2017</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pPr>
              <a:defRPr/>
            </a:pPr>
            <a:fld id="{E91D4545-ED00-4873-A5AA-CFA0EED6BF79}" type="slidenum">
              <a:rPr lang="en-US"/>
              <a:pPr>
                <a:defRPr/>
              </a:pPr>
              <a:t>‹#›</a:t>
            </a:fld>
            <a:endParaRPr lang="en-US"/>
          </a:p>
        </p:txBody>
      </p:sp>
    </p:spTree>
    <p:extLst>
      <p:ext uri="{BB962C8B-B14F-4D97-AF65-F5344CB8AC3E}">
        <p14:creationId xmlns:p14="http://schemas.microsoft.com/office/powerpoint/2010/main" val="149737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a:t>Образец заголовка</a:t>
            </a:r>
          </a:p>
        </p:txBody>
      </p:sp>
      <p:sp>
        <p:nvSpPr>
          <p:cNvPr id="3" name="Таблица 2"/>
          <p:cNvSpPr>
            <a:spLocks noGrp="1"/>
          </p:cNvSpPr>
          <p:nvPr>
            <p:ph type="tbl" idx="1"/>
          </p:nvPr>
        </p:nvSpPr>
        <p:spPr>
          <a:xfrm>
            <a:off x="457200" y="1719263"/>
            <a:ext cx="8229600" cy="4411662"/>
          </a:xfrm>
        </p:spPr>
        <p:txBody>
          <a:bodyPr/>
          <a:lstStyle/>
          <a:p>
            <a:pPr lvl="0"/>
            <a:endParaRPr lang="ru-RU" noProof="0"/>
          </a:p>
        </p:txBody>
      </p:sp>
      <p:sp>
        <p:nvSpPr>
          <p:cNvPr id="4" name="Rectangle 5"/>
          <p:cNvSpPr>
            <a:spLocks noGrp="1" noChangeArrowheads="1"/>
          </p:cNvSpPr>
          <p:nvPr>
            <p:ph type="dt" sz="half" idx="10"/>
          </p:nvPr>
        </p:nvSpPr>
        <p:spPr/>
        <p:txBody>
          <a:bodyPr/>
          <a:lstStyle>
            <a:lvl1pPr>
              <a:defRPr/>
            </a:lvl1pPr>
          </a:lstStyle>
          <a:p>
            <a:pPr>
              <a:defRPr/>
            </a:pPr>
            <a:fld id="{830CDAE0-6D31-43A0-B7CA-7354D30C7183}" type="datetime1">
              <a:rPr lang="en-US" smtClean="0"/>
              <a:t>5/10/2017</a:t>
            </a:fld>
            <a:endParaRPr lang="ru-RU" altLang="en-US"/>
          </a:p>
        </p:txBody>
      </p:sp>
      <p:sp>
        <p:nvSpPr>
          <p:cNvPr id="5" name="Rectangle 6"/>
          <p:cNvSpPr>
            <a:spLocks noGrp="1" noChangeArrowheads="1"/>
          </p:cNvSpPr>
          <p:nvPr>
            <p:ph type="ftr" sz="quarter" idx="11"/>
          </p:nvPr>
        </p:nvSpPr>
        <p:spPr/>
        <p:txBody>
          <a:bodyPr/>
          <a:lstStyle>
            <a:lvl1pPr>
              <a:defRPr/>
            </a:lvl1pPr>
          </a:lstStyle>
          <a:p>
            <a:pPr>
              <a:defRPr/>
            </a:pPr>
            <a:endParaRPr lang="ru-RU" altLang="en-US"/>
          </a:p>
        </p:txBody>
      </p:sp>
      <p:sp>
        <p:nvSpPr>
          <p:cNvPr id="6" name="Rectangle 7"/>
          <p:cNvSpPr>
            <a:spLocks noGrp="1" noChangeArrowheads="1"/>
          </p:cNvSpPr>
          <p:nvPr>
            <p:ph type="sldNum" sz="quarter" idx="12"/>
          </p:nvPr>
        </p:nvSpPr>
        <p:spPr/>
        <p:txBody>
          <a:bodyPr/>
          <a:lstStyle>
            <a:lvl1pPr>
              <a:defRPr/>
            </a:lvl1pPr>
          </a:lstStyle>
          <a:p>
            <a:pPr>
              <a:defRPr/>
            </a:pPr>
            <a:fld id="{B5FF68B6-F208-4BC3-B8F8-326D7089E039}" type="slidenum">
              <a:rPr lang="ru-RU" altLang="en-US"/>
              <a:pPr>
                <a:defRPr/>
              </a:pPr>
              <a:t>‹#›</a:t>
            </a:fld>
            <a:endParaRPr lang="ru-RU" altLang="en-US"/>
          </a:p>
        </p:txBody>
      </p:sp>
    </p:spTree>
    <p:extLst>
      <p:ext uri="{BB962C8B-B14F-4D97-AF65-F5344CB8AC3E}">
        <p14:creationId xmlns:p14="http://schemas.microsoft.com/office/powerpoint/2010/main" val="1443495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a:t>Faceți clic pentru a edita stilul de titlu Coordonator</a:t>
            </a:r>
            <a:endParaRPr lang="en-US"/>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editarea stilului de subtitlu al coordonatorului</a:t>
            </a:r>
            <a:endParaRPr lang="en-US"/>
          </a:p>
        </p:txBody>
      </p:sp>
      <p:sp>
        <p:nvSpPr>
          <p:cNvPr id="4" name="Substituent dată 3"/>
          <p:cNvSpPr>
            <a:spLocks noGrp="1"/>
          </p:cNvSpPr>
          <p:nvPr>
            <p:ph type="dt" sz="half" idx="10"/>
          </p:nvPr>
        </p:nvSpPr>
        <p:spPr/>
        <p:txBody>
          <a:bodyPr/>
          <a:lstStyle>
            <a:lvl1pPr>
              <a:defRPr/>
            </a:lvl1pPr>
          </a:lstStyle>
          <a:p>
            <a:pPr>
              <a:defRPr/>
            </a:pPr>
            <a:fld id="{35CAB7D1-2097-4651-A16F-05A25AB42453}" type="datetime1">
              <a:rPr lang="en-US" smtClean="0">
                <a:solidFill>
                  <a:prstClr val="black">
                    <a:tint val="75000"/>
                  </a:prstClr>
                </a:solidFill>
              </a:rPr>
              <a:pPr>
                <a:defRPr/>
              </a:pPr>
              <a:t>5/10/2017</a:t>
            </a:fld>
            <a:endParaRPr lang="en-US">
              <a:solidFill>
                <a:prstClr val="black">
                  <a:tint val="75000"/>
                </a:prstClr>
              </a:solidFill>
            </a:endParaRPr>
          </a:p>
        </p:txBody>
      </p:sp>
      <p:sp>
        <p:nvSpPr>
          <p:cNvPr id="5"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6" name="Substituent număr diapozitiv 5"/>
          <p:cNvSpPr>
            <a:spLocks noGrp="1"/>
          </p:cNvSpPr>
          <p:nvPr>
            <p:ph type="sldNum" sz="quarter" idx="12"/>
          </p:nvPr>
        </p:nvSpPr>
        <p:spPr/>
        <p:txBody>
          <a:bodyPr/>
          <a:lstStyle>
            <a:lvl1pPr>
              <a:defRPr/>
            </a:lvl1pPr>
          </a:lstStyle>
          <a:p>
            <a:pPr>
              <a:defRPr/>
            </a:pPr>
            <a:fld id="{525A9196-7734-4DE9-BA22-1919F0EE37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8441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endParaRPr lang="en-US"/>
          </a:p>
        </p:txBody>
      </p:sp>
      <p:sp>
        <p:nvSpPr>
          <p:cNvPr id="3" name="Substituent conținut 2"/>
          <p:cNvSpPr>
            <a:spLocks noGrp="1"/>
          </p:cNvSpPr>
          <p:nvPr>
            <p:ph idx="1"/>
          </p:nvPr>
        </p:nvSpPr>
        <p:spPr/>
        <p:txBody>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05C5377E-A054-40D3-97F2-5F676BEE1639}" type="datetime1">
              <a:rPr lang="en-US" smtClean="0">
                <a:solidFill>
                  <a:prstClr val="black">
                    <a:tint val="75000"/>
                  </a:prstClr>
                </a:solidFill>
              </a:rPr>
              <a:pPr>
                <a:defRPr/>
              </a:pPr>
              <a:t>5/10/2017</a:t>
            </a:fld>
            <a:endParaRPr lang="en-US">
              <a:solidFill>
                <a:prstClr val="black">
                  <a:tint val="75000"/>
                </a:prstClr>
              </a:solidFill>
            </a:endParaRPr>
          </a:p>
        </p:txBody>
      </p:sp>
      <p:sp>
        <p:nvSpPr>
          <p:cNvPr id="5"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6" name="Substituent număr diapozitiv 5"/>
          <p:cNvSpPr>
            <a:spLocks noGrp="1"/>
          </p:cNvSpPr>
          <p:nvPr>
            <p:ph type="sldNum" sz="quarter" idx="12"/>
          </p:nvPr>
        </p:nvSpPr>
        <p:spPr/>
        <p:txBody>
          <a:bodyPr/>
          <a:lstStyle>
            <a:lvl1pPr>
              <a:defRPr/>
            </a:lvl1pPr>
          </a:lstStyle>
          <a:p>
            <a:pPr>
              <a:defRPr/>
            </a:pPr>
            <a:fld id="{46EC8C6D-15B0-45E7-8F27-CACB94F81F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347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a:t>Faceți clic pentru a edita stilul de titlu Coordonator</a:t>
            </a:r>
            <a:endParaRPr lang="en-US"/>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Faceți clic pentru a edita stilurile de text Coordonator</a:t>
            </a:r>
          </a:p>
        </p:txBody>
      </p:sp>
      <p:sp>
        <p:nvSpPr>
          <p:cNvPr id="4" name="Substituent dată 3"/>
          <p:cNvSpPr>
            <a:spLocks noGrp="1"/>
          </p:cNvSpPr>
          <p:nvPr>
            <p:ph type="dt" sz="half" idx="10"/>
          </p:nvPr>
        </p:nvSpPr>
        <p:spPr/>
        <p:txBody>
          <a:bodyPr/>
          <a:lstStyle>
            <a:lvl1pPr>
              <a:defRPr/>
            </a:lvl1pPr>
          </a:lstStyle>
          <a:p>
            <a:pPr>
              <a:defRPr/>
            </a:pPr>
            <a:fld id="{28BAFF72-CF84-4664-B51A-376882074B54}" type="datetime1">
              <a:rPr lang="en-US" smtClean="0">
                <a:solidFill>
                  <a:prstClr val="black">
                    <a:tint val="75000"/>
                  </a:prstClr>
                </a:solidFill>
              </a:rPr>
              <a:pPr>
                <a:defRPr/>
              </a:pPr>
              <a:t>5/10/2017</a:t>
            </a:fld>
            <a:endParaRPr lang="en-US">
              <a:solidFill>
                <a:prstClr val="black">
                  <a:tint val="75000"/>
                </a:prstClr>
              </a:solidFill>
            </a:endParaRPr>
          </a:p>
        </p:txBody>
      </p:sp>
      <p:sp>
        <p:nvSpPr>
          <p:cNvPr id="5"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6" name="Substituent număr diapozitiv 5"/>
          <p:cNvSpPr>
            <a:spLocks noGrp="1"/>
          </p:cNvSpPr>
          <p:nvPr>
            <p:ph type="sldNum" sz="quarter" idx="12"/>
          </p:nvPr>
        </p:nvSpPr>
        <p:spPr/>
        <p:txBody>
          <a:bodyPr/>
          <a:lstStyle>
            <a:lvl1pPr>
              <a:defRPr/>
            </a:lvl1pPr>
          </a:lstStyle>
          <a:p>
            <a:pPr>
              <a:defRPr/>
            </a:pPr>
            <a:fld id="{D82FEFEB-0B7C-4BF2-AA94-9869062C35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9734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endParaRPr lang="en-US"/>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3"/>
          <p:cNvSpPr>
            <a:spLocks noGrp="1"/>
          </p:cNvSpPr>
          <p:nvPr>
            <p:ph type="dt" sz="half" idx="10"/>
          </p:nvPr>
        </p:nvSpPr>
        <p:spPr/>
        <p:txBody>
          <a:bodyPr/>
          <a:lstStyle>
            <a:lvl1pPr>
              <a:defRPr/>
            </a:lvl1pPr>
          </a:lstStyle>
          <a:p>
            <a:pPr>
              <a:defRPr/>
            </a:pPr>
            <a:fld id="{D320591C-A2D4-4091-A8D9-1EFB65C8AA33}" type="datetime1">
              <a:rPr lang="en-US" smtClean="0">
                <a:solidFill>
                  <a:prstClr val="black">
                    <a:tint val="75000"/>
                  </a:prstClr>
                </a:solidFill>
              </a:rPr>
              <a:pPr>
                <a:defRPr/>
              </a:pPr>
              <a:t>5/10/2017</a:t>
            </a:fld>
            <a:endParaRPr lang="en-US">
              <a:solidFill>
                <a:prstClr val="black">
                  <a:tint val="75000"/>
                </a:prstClr>
              </a:solidFill>
            </a:endParaRPr>
          </a:p>
        </p:txBody>
      </p:sp>
      <p:sp>
        <p:nvSpPr>
          <p:cNvPr id="6"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7" name="Substituent număr diapozitiv 5"/>
          <p:cNvSpPr>
            <a:spLocks noGrp="1"/>
          </p:cNvSpPr>
          <p:nvPr>
            <p:ph type="sldNum" sz="quarter" idx="12"/>
          </p:nvPr>
        </p:nvSpPr>
        <p:spPr/>
        <p:txBody>
          <a:bodyPr/>
          <a:lstStyle>
            <a:lvl1pPr>
              <a:defRPr/>
            </a:lvl1pPr>
          </a:lstStyle>
          <a:p>
            <a:pPr>
              <a:defRPr/>
            </a:pPr>
            <a:fld id="{E10FF76E-B026-40F6-B109-E20BCD806E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325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a:t>Faceți clic pentru a edita stilul de titlu Coordonator</a:t>
            </a:r>
            <a:endParaRPr lang="en-US"/>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3"/>
          <p:cNvSpPr>
            <a:spLocks noGrp="1"/>
          </p:cNvSpPr>
          <p:nvPr>
            <p:ph type="dt" sz="half" idx="10"/>
          </p:nvPr>
        </p:nvSpPr>
        <p:spPr/>
        <p:txBody>
          <a:bodyPr/>
          <a:lstStyle>
            <a:lvl1pPr>
              <a:defRPr/>
            </a:lvl1pPr>
          </a:lstStyle>
          <a:p>
            <a:pPr>
              <a:defRPr/>
            </a:pPr>
            <a:fld id="{A8F1CA58-9BD2-4ABA-8C3C-5A0801CBA96C}" type="datetime1">
              <a:rPr lang="en-US" smtClean="0">
                <a:solidFill>
                  <a:prstClr val="black">
                    <a:tint val="75000"/>
                  </a:prstClr>
                </a:solidFill>
              </a:rPr>
              <a:pPr>
                <a:defRPr/>
              </a:pPr>
              <a:t>5/10/2017</a:t>
            </a:fld>
            <a:endParaRPr lang="en-US">
              <a:solidFill>
                <a:prstClr val="black">
                  <a:tint val="75000"/>
                </a:prstClr>
              </a:solidFill>
            </a:endParaRPr>
          </a:p>
        </p:txBody>
      </p:sp>
      <p:sp>
        <p:nvSpPr>
          <p:cNvPr id="8"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9" name="Substituent număr diapozitiv 5"/>
          <p:cNvSpPr>
            <a:spLocks noGrp="1"/>
          </p:cNvSpPr>
          <p:nvPr>
            <p:ph type="sldNum" sz="quarter" idx="12"/>
          </p:nvPr>
        </p:nvSpPr>
        <p:spPr/>
        <p:txBody>
          <a:bodyPr/>
          <a:lstStyle>
            <a:lvl1pPr>
              <a:defRPr/>
            </a:lvl1pPr>
          </a:lstStyle>
          <a:p>
            <a:pPr>
              <a:defRPr/>
            </a:pPr>
            <a:fld id="{25D5934E-BE31-4FA1-9EA5-765F045AE9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6599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endParaRPr lang="en-US"/>
          </a:p>
        </p:txBody>
      </p:sp>
      <p:sp>
        <p:nvSpPr>
          <p:cNvPr id="3" name="Substituent dată 3"/>
          <p:cNvSpPr>
            <a:spLocks noGrp="1"/>
          </p:cNvSpPr>
          <p:nvPr>
            <p:ph type="dt" sz="half" idx="10"/>
          </p:nvPr>
        </p:nvSpPr>
        <p:spPr/>
        <p:txBody>
          <a:bodyPr/>
          <a:lstStyle>
            <a:lvl1pPr>
              <a:defRPr/>
            </a:lvl1pPr>
          </a:lstStyle>
          <a:p>
            <a:pPr>
              <a:defRPr/>
            </a:pPr>
            <a:fld id="{DED0853E-69FB-4DA0-8B4D-8A39287A103E}" type="datetime1">
              <a:rPr lang="en-US" smtClean="0">
                <a:solidFill>
                  <a:prstClr val="black">
                    <a:tint val="75000"/>
                  </a:prstClr>
                </a:solidFill>
              </a:rPr>
              <a:pPr>
                <a:defRPr/>
              </a:pPr>
              <a:t>5/10/2017</a:t>
            </a:fld>
            <a:endParaRPr lang="en-US">
              <a:solidFill>
                <a:prstClr val="black">
                  <a:tint val="75000"/>
                </a:prstClr>
              </a:solidFill>
            </a:endParaRPr>
          </a:p>
        </p:txBody>
      </p:sp>
      <p:sp>
        <p:nvSpPr>
          <p:cNvPr id="4"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5" name="Substituent număr diapozitiv 5"/>
          <p:cNvSpPr>
            <a:spLocks noGrp="1"/>
          </p:cNvSpPr>
          <p:nvPr>
            <p:ph type="sldNum" sz="quarter" idx="12"/>
          </p:nvPr>
        </p:nvSpPr>
        <p:spPr/>
        <p:txBody>
          <a:bodyPr/>
          <a:lstStyle>
            <a:lvl1pPr>
              <a:defRPr/>
            </a:lvl1pPr>
          </a:lstStyle>
          <a:p>
            <a:pPr>
              <a:defRPr/>
            </a:pPr>
            <a:fld id="{08933801-DE2E-4CA0-A087-65C0FEB0CC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8506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3"/>
          <p:cNvSpPr>
            <a:spLocks noGrp="1"/>
          </p:cNvSpPr>
          <p:nvPr>
            <p:ph type="dt" sz="half" idx="10"/>
          </p:nvPr>
        </p:nvSpPr>
        <p:spPr/>
        <p:txBody>
          <a:bodyPr/>
          <a:lstStyle>
            <a:lvl1pPr>
              <a:defRPr/>
            </a:lvl1pPr>
          </a:lstStyle>
          <a:p>
            <a:pPr>
              <a:defRPr/>
            </a:pPr>
            <a:fld id="{2188BF82-63F2-460A-9FAA-BDEECCC64352}" type="datetime1">
              <a:rPr lang="en-US" smtClean="0">
                <a:solidFill>
                  <a:prstClr val="black">
                    <a:tint val="75000"/>
                  </a:prstClr>
                </a:solidFill>
              </a:rPr>
              <a:pPr>
                <a:defRPr/>
              </a:pPr>
              <a:t>5/10/2017</a:t>
            </a:fld>
            <a:endParaRPr lang="en-US">
              <a:solidFill>
                <a:prstClr val="black">
                  <a:tint val="75000"/>
                </a:prstClr>
              </a:solidFill>
            </a:endParaRPr>
          </a:p>
        </p:txBody>
      </p:sp>
      <p:sp>
        <p:nvSpPr>
          <p:cNvPr id="3"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4" name="Substituent număr diapozitiv 5"/>
          <p:cNvSpPr>
            <a:spLocks noGrp="1"/>
          </p:cNvSpPr>
          <p:nvPr>
            <p:ph type="sldNum" sz="quarter" idx="12"/>
          </p:nvPr>
        </p:nvSpPr>
        <p:spPr/>
        <p:txBody>
          <a:bodyPr/>
          <a:lstStyle>
            <a:lvl1pPr>
              <a:defRPr/>
            </a:lvl1pPr>
          </a:lstStyle>
          <a:p>
            <a:pPr>
              <a:defRPr/>
            </a:pPr>
            <a:fld id="{446AFEF5-06D6-4325-8986-1A411CF957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044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endParaRPr lang="en-US"/>
          </a:p>
        </p:txBody>
      </p:sp>
      <p:sp>
        <p:nvSpPr>
          <p:cNvPr id="3" name="Substituent conținut 2"/>
          <p:cNvSpPr>
            <a:spLocks noGrp="1"/>
          </p:cNvSpPr>
          <p:nvPr>
            <p:ph idx="1"/>
          </p:nvPr>
        </p:nvSpPr>
        <p:spPr/>
        <p:txBody>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BBF3D0D0-8568-471C-961B-2CB164637D35}" type="datetime1">
              <a:rPr lang="en-US" smtClean="0"/>
              <a:t>5/10/2017</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pPr>
              <a:defRPr/>
            </a:pPr>
            <a:fld id="{C56F452F-DDA0-4B21-B5C4-89580DB4086D}" type="slidenum">
              <a:rPr lang="en-US"/>
              <a:pPr>
                <a:defRPr/>
              </a:pPr>
              <a:t>‹#›</a:t>
            </a:fld>
            <a:endParaRPr lang="en-US"/>
          </a:p>
        </p:txBody>
      </p:sp>
    </p:spTree>
    <p:extLst>
      <p:ext uri="{BB962C8B-B14F-4D97-AF65-F5344CB8AC3E}">
        <p14:creationId xmlns:p14="http://schemas.microsoft.com/office/powerpoint/2010/main" val="2981399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a:t>Faceți clic pentru a edita stilul de titlu Coordonator</a:t>
            </a:r>
            <a:endParaRPr lang="en-US"/>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Faceți clic pentru a edita stilurile de text Coordonator</a:t>
            </a:r>
          </a:p>
        </p:txBody>
      </p:sp>
      <p:sp>
        <p:nvSpPr>
          <p:cNvPr id="5" name="Substituent dată 3"/>
          <p:cNvSpPr>
            <a:spLocks noGrp="1"/>
          </p:cNvSpPr>
          <p:nvPr>
            <p:ph type="dt" sz="half" idx="10"/>
          </p:nvPr>
        </p:nvSpPr>
        <p:spPr/>
        <p:txBody>
          <a:bodyPr/>
          <a:lstStyle>
            <a:lvl1pPr>
              <a:defRPr/>
            </a:lvl1pPr>
          </a:lstStyle>
          <a:p>
            <a:pPr>
              <a:defRPr/>
            </a:pPr>
            <a:fld id="{67C01F9B-B1E0-4A68-93DA-2B9E71EC9089}" type="datetime1">
              <a:rPr lang="en-US" smtClean="0">
                <a:solidFill>
                  <a:prstClr val="black">
                    <a:tint val="75000"/>
                  </a:prstClr>
                </a:solidFill>
              </a:rPr>
              <a:pPr>
                <a:defRPr/>
              </a:pPr>
              <a:t>5/10/2017</a:t>
            </a:fld>
            <a:endParaRPr lang="en-US">
              <a:solidFill>
                <a:prstClr val="black">
                  <a:tint val="75000"/>
                </a:prstClr>
              </a:solidFill>
            </a:endParaRPr>
          </a:p>
        </p:txBody>
      </p:sp>
      <p:sp>
        <p:nvSpPr>
          <p:cNvPr id="6"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7" name="Substituent număr diapozitiv 5"/>
          <p:cNvSpPr>
            <a:spLocks noGrp="1"/>
          </p:cNvSpPr>
          <p:nvPr>
            <p:ph type="sldNum" sz="quarter" idx="12"/>
          </p:nvPr>
        </p:nvSpPr>
        <p:spPr/>
        <p:txBody>
          <a:bodyPr/>
          <a:lstStyle>
            <a:lvl1pPr>
              <a:defRPr/>
            </a:lvl1pPr>
          </a:lstStyle>
          <a:p>
            <a:pPr>
              <a:defRPr/>
            </a:pPr>
            <a:fld id="{34D4A358-50C7-4D68-B299-C0E7F6CA56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7868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a:t>Faceți clic pentru a edita stilul de titlu Coordonator</a:t>
            </a:r>
            <a:endParaRPr lang="en-US"/>
          </a:p>
        </p:txBody>
      </p:sp>
      <p:sp>
        <p:nvSpPr>
          <p:cNvPr id="3" name="Substituent i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Faceți clic pentru a edita stilurile de text Coordonator</a:t>
            </a:r>
          </a:p>
        </p:txBody>
      </p:sp>
      <p:sp>
        <p:nvSpPr>
          <p:cNvPr id="5" name="Substituent dată 3"/>
          <p:cNvSpPr>
            <a:spLocks noGrp="1"/>
          </p:cNvSpPr>
          <p:nvPr>
            <p:ph type="dt" sz="half" idx="10"/>
          </p:nvPr>
        </p:nvSpPr>
        <p:spPr/>
        <p:txBody>
          <a:bodyPr/>
          <a:lstStyle>
            <a:lvl1pPr>
              <a:defRPr/>
            </a:lvl1pPr>
          </a:lstStyle>
          <a:p>
            <a:pPr>
              <a:defRPr/>
            </a:pPr>
            <a:fld id="{EBDB3D7E-AE47-4264-965A-158DB0AFAE76}" type="datetime1">
              <a:rPr lang="en-US" smtClean="0">
                <a:solidFill>
                  <a:prstClr val="black">
                    <a:tint val="75000"/>
                  </a:prstClr>
                </a:solidFill>
              </a:rPr>
              <a:pPr>
                <a:defRPr/>
              </a:pPr>
              <a:t>5/10/2017</a:t>
            </a:fld>
            <a:endParaRPr lang="en-US">
              <a:solidFill>
                <a:prstClr val="black">
                  <a:tint val="75000"/>
                </a:prstClr>
              </a:solidFill>
            </a:endParaRPr>
          </a:p>
        </p:txBody>
      </p:sp>
      <p:sp>
        <p:nvSpPr>
          <p:cNvPr id="6"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7" name="Substituent număr diapozitiv 5"/>
          <p:cNvSpPr>
            <a:spLocks noGrp="1"/>
          </p:cNvSpPr>
          <p:nvPr>
            <p:ph type="sldNum" sz="quarter" idx="12"/>
          </p:nvPr>
        </p:nvSpPr>
        <p:spPr/>
        <p:txBody>
          <a:bodyPr/>
          <a:lstStyle>
            <a:lvl1pPr>
              <a:defRPr/>
            </a:lvl1pPr>
          </a:lstStyle>
          <a:p>
            <a:pPr>
              <a:defRPr/>
            </a:pPr>
            <a:fld id="{4E1FC4C9-D83F-4A55-84B1-C3E949FECA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6138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endParaRPr lang="en-US"/>
          </a:p>
        </p:txBody>
      </p:sp>
      <p:sp>
        <p:nvSpPr>
          <p:cNvPr id="3" name="Substituent text vertical 2"/>
          <p:cNvSpPr>
            <a:spLocks noGrp="1"/>
          </p:cNvSpPr>
          <p:nvPr>
            <p:ph type="body" orient="vert" idx="1"/>
          </p:nvPr>
        </p:nvSpPr>
        <p:spPr/>
        <p:txBody>
          <a:bodyPr vert="eaVert"/>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B18F718C-5DC7-4B23-982E-EC0195699F7B}" type="datetime1">
              <a:rPr lang="en-US" smtClean="0">
                <a:solidFill>
                  <a:prstClr val="black">
                    <a:tint val="75000"/>
                  </a:prstClr>
                </a:solidFill>
              </a:rPr>
              <a:pPr>
                <a:defRPr/>
              </a:pPr>
              <a:t>5/10/2017</a:t>
            </a:fld>
            <a:endParaRPr lang="en-US">
              <a:solidFill>
                <a:prstClr val="black">
                  <a:tint val="75000"/>
                </a:prstClr>
              </a:solidFill>
            </a:endParaRPr>
          </a:p>
        </p:txBody>
      </p:sp>
      <p:sp>
        <p:nvSpPr>
          <p:cNvPr id="5"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6" name="Substituent număr diapozitiv 5"/>
          <p:cNvSpPr>
            <a:spLocks noGrp="1"/>
          </p:cNvSpPr>
          <p:nvPr>
            <p:ph type="sldNum" sz="quarter" idx="12"/>
          </p:nvPr>
        </p:nvSpPr>
        <p:spPr/>
        <p:txBody>
          <a:bodyPr/>
          <a:lstStyle>
            <a:lvl1pPr>
              <a:defRPr/>
            </a:lvl1pPr>
          </a:lstStyle>
          <a:p>
            <a:pPr>
              <a:defRPr/>
            </a:pPr>
            <a:fld id="{A1B92C13-0067-439E-91D8-423B29B7F9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440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a:t>Faceți clic pentru a edita stilul de titlu Coordonator</a:t>
            </a:r>
            <a:endParaRPr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6B948C8A-827F-477A-9ED6-A11080BB74B3}" type="datetime1">
              <a:rPr lang="en-US" smtClean="0">
                <a:solidFill>
                  <a:prstClr val="black">
                    <a:tint val="75000"/>
                  </a:prstClr>
                </a:solidFill>
              </a:rPr>
              <a:pPr>
                <a:defRPr/>
              </a:pPr>
              <a:t>5/10/2017</a:t>
            </a:fld>
            <a:endParaRPr lang="en-US">
              <a:solidFill>
                <a:prstClr val="black">
                  <a:tint val="75000"/>
                </a:prstClr>
              </a:solidFill>
            </a:endParaRPr>
          </a:p>
        </p:txBody>
      </p:sp>
      <p:sp>
        <p:nvSpPr>
          <p:cNvPr id="5" name="Substituent subsol 4"/>
          <p:cNvSpPr>
            <a:spLocks noGrp="1"/>
          </p:cNvSpPr>
          <p:nvPr>
            <p:ph type="ftr" sz="quarter" idx="11"/>
          </p:nvPr>
        </p:nvSpPr>
        <p:spPr/>
        <p:txBody>
          <a:bodyPr/>
          <a:lstStyle>
            <a:lvl1pPr>
              <a:defRPr/>
            </a:lvl1pPr>
          </a:lstStyle>
          <a:p>
            <a:pPr>
              <a:defRPr/>
            </a:pPr>
            <a:r>
              <a:rPr lang="en-US">
                <a:solidFill>
                  <a:prstClr val="black">
                    <a:tint val="75000"/>
                  </a:prstClr>
                </a:solidFill>
              </a:rPr>
              <a:t>Ministry of Economy of the Republic of Moldova</a:t>
            </a:r>
          </a:p>
        </p:txBody>
      </p:sp>
      <p:sp>
        <p:nvSpPr>
          <p:cNvPr id="6" name="Substituent număr diapozitiv 5"/>
          <p:cNvSpPr>
            <a:spLocks noGrp="1"/>
          </p:cNvSpPr>
          <p:nvPr>
            <p:ph type="sldNum" sz="quarter" idx="12"/>
          </p:nvPr>
        </p:nvSpPr>
        <p:spPr/>
        <p:txBody>
          <a:bodyPr/>
          <a:lstStyle>
            <a:lvl1pPr>
              <a:defRPr/>
            </a:lvl1pPr>
          </a:lstStyle>
          <a:p>
            <a:pPr>
              <a:defRPr/>
            </a:pPr>
            <a:fld id="{8990C752-9B16-4D7B-88A7-6D1CCDA8DE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202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a:t>Faceți clic pentru a edita stilul de titlu Coordonator</a:t>
            </a:r>
            <a:endParaRPr lang="en-US"/>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Faceți clic pentru a edita stilurile de text Coordonator</a:t>
            </a:r>
          </a:p>
        </p:txBody>
      </p:sp>
      <p:sp>
        <p:nvSpPr>
          <p:cNvPr id="4" name="Substituent dată 3"/>
          <p:cNvSpPr>
            <a:spLocks noGrp="1"/>
          </p:cNvSpPr>
          <p:nvPr>
            <p:ph type="dt" sz="half" idx="10"/>
          </p:nvPr>
        </p:nvSpPr>
        <p:spPr/>
        <p:txBody>
          <a:bodyPr/>
          <a:lstStyle>
            <a:lvl1pPr>
              <a:defRPr/>
            </a:lvl1pPr>
          </a:lstStyle>
          <a:p>
            <a:pPr>
              <a:defRPr/>
            </a:pPr>
            <a:fld id="{BCECD15D-30F3-4940-9157-ACA349193BB5}" type="datetime1">
              <a:rPr lang="en-US" smtClean="0"/>
              <a:t>5/10/2017</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pPr>
              <a:defRPr/>
            </a:pPr>
            <a:fld id="{561CC60E-F069-4162-9701-9D1DC237DD12}" type="slidenum">
              <a:rPr lang="en-US"/>
              <a:pPr>
                <a:defRPr/>
              </a:pPr>
              <a:t>‹#›</a:t>
            </a:fld>
            <a:endParaRPr lang="en-US"/>
          </a:p>
        </p:txBody>
      </p:sp>
    </p:spTree>
    <p:extLst>
      <p:ext uri="{BB962C8B-B14F-4D97-AF65-F5344CB8AC3E}">
        <p14:creationId xmlns:p14="http://schemas.microsoft.com/office/powerpoint/2010/main" val="140484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endParaRPr lang="en-US"/>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3"/>
          <p:cNvSpPr>
            <a:spLocks noGrp="1"/>
          </p:cNvSpPr>
          <p:nvPr>
            <p:ph type="dt" sz="half" idx="10"/>
          </p:nvPr>
        </p:nvSpPr>
        <p:spPr/>
        <p:txBody>
          <a:bodyPr/>
          <a:lstStyle>
            <a:lvl1pPr>
              <a:defRPr/>
            </a:lvl1pPr>
          </a:lstStyle>
          <a:p>
            <a:pPr>
              <a:defRPr/>
            </a:pPr>
            <a:fld id="{1036A8DB-463B-4A2A-BC0B-CF70FFDCADFE}" type="datetime1">
              <a:rPr lang="en-US" smtClean="0"/>
              <a:t>5/10/2017</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pPr>
              <a:defRPr/>
            </a:pPr>
            <a:fld id="{DDF27251-6214-4D10-A581-8EAB36830108}" type="slidenum">
              <a:rPr lang="en-US"/>
              <a:pPr>
                <a:defRPr/>
              </a:pPr>
              <a:t>‹#›</a:t>
            </a:fld>
            <a:endParaRPr lang="en-US"/>
          </a:p>
        </p:txBody>
      </p:sp>
    </p:spTree>
    <p:extLst>
      <p:ext uri="{BB962C8B-B14F-4D97-AF65-F5344CB8AC3E}">
        <p14:creationId xmlns:p14="http://schemas.microsoft.com/office/powerpoint/2010/main" val="146541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a:t>Faceți clic pentru a edita stilul de titlu Coordonator</a:t>
            </a:r>
            <a:endParaRPr lang="en-US"/>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3"/>
          <p:cNvSpPr>
            <a:spLocks noGrp="1"/>
          </p:cNvSpPr>
          <p:nvPr>
            <p:ph type="dt" sz="half" idx="10"/>
          </p:nvPr>
        </p:nvSpPr>
        <p:spPr/>
        <p:txBody>
          <a:bodyPr/>
          <a:lstStyle>
            <a:lvl1pPr>
              <a:defRPr/>
            </a:lvl1pPr>
          </a:lstStyle>
          <a:p>
            <a:pPr>
              <a:defRPr/>
            </a:pPr>
            <a:fld id="{347800EC-EDC5-4F7D-A5E2-A8A1F70A8058}" type="datetime1">
              <a:rPr lang="en-US" smtClean="0"/>
              <a:t>5/10/2017</a:t>
            </a:fld>
            <a:endParaRPr lang="en-US"/>
          </a:p>
        </p:txBody>
      </p:sp>
      <p:sp>
        <p:nvSpPr>
          <p:cNvPr id="8" name="Substituent subsol 4"/>
          <p:cNvSpPr>
            <a:spLocks noGrp="1"/>
          </p:cNvSpPr>
          <p:nvPr>
            <p:ph type="ftr" sz="quarter" idx="11"/>
          </p:nvPr>
        </p:nvSpPr>
        <p:spPr/>
        <p:txBody>
          <a:bodyPr/>
          <a:lstStyle>
            <a:lvl1pPr>
              <a:defRPr/>
            </a:lvl1pPr>
          </a:lstStyle>
          <a:p>
            <a:pPr>
              <a:defRPr/>
            </a:pPr>
            <a:endParaRPr lang="en-US"/>
          </a:p>
        </p:txBody>
      </p:sp>
      <p:sp>
        <p:nvSpPr>
          <p:cNvPr id="9" name="Substituent număr diapozitiv 5"/>
          <p:cNvSpPr>
            <a:spLocks noGrp="1"/>
          </p:cNvSpPr>
          <p:nvPr>
            <p:ph type="sldNum" sz="quarter" idx="12"/>
          </p:nvPr>
        </p:nvSpPr>
        <p:spPr/>
        <p:txBody>
          <a:bodyPr/>
          <a:lstStyle>
            <a:lvl1pPr>
              <a:defRPr/>
            </a:lvl1pPr>
          </a:lstStyle>
          <a:p>
            <a:pPr>
              <a:defRPr/>
            </a:pPr>
            <a:fld id="{3F6ED099-D059-40F4-B15C-7DF1A1C297B2}" type="slidenum">
              <a:rPr lang="en-US"/>
              <a:pPr>
                <a:defRPr/>
              </a:pPr>
              <a:t>‹#›</a:t>
            </a:fld>
            <a:endParaRPr lang="en-US"/>
          </a:p>
        </p:txBody>
      </p:sp>
    </p:spTree>
    <p:extLst>
      <p:ext uri="{BB962C8B-B14F-4D97-AF65-F5344CB8AC3E}">
        <p14:creationId xmlns:p14="http://schemas.microsoft.com/office/powerpoint/2010/main" val="255592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endParaRPr lang="en-US"/>
          </a:p>
        </p:txBody>
      </p:sp>
      <p:sp>
        <p:nvSpPr>
          <p:cNvPr id="3" name="Substituent dată 3"/>
          <p:cNvSpPr>
            <a:spLocks noGrp="1"/>
          </p:cNvSpPr>
          <p:nvPr>
            <p:ph type="dt" sz="half" idx="10"/>
          </p:nvPr>
        </p:nvSpPr>
        <p:spPr/>
        <p:txBody>
          <a:bodyPr/>
          <a:lstStyle>
            <a:lvl1pPr>
              <a:defRPr/>
            </a:lvl1pPr>
          </a:lstStyle>
          <a:p>
            <a:pPr>
              <a:defRPr/>
            </a:pPr>
            <a:fld id="{A24D3F66-A065-4AB6-876D-63E81095A2A0}" type="datetime1">
              <a:rPr lang="en-US" smtClean="0"/>
              <a:t>5/10/2017</a:t>
            </a:fld>
            <a:endParaRPr lang="en-US"/>
          </a:p>
        </p:txBody>
      </p:sp>
      <p:sp>
        <p:nvSpPr>
          <p:cNvPr id="4" name="Substituent subsol 4"/>
          <p:cNvSpPr>
            <a:spLocks noGrp="1"/>
          </p:cNvSpPr>
          <p:nvPr>
            <p:ph type="ftr" sz="quarter" idx="11"/>
          </p:nvPr>
        </p:nvSpPr>
        <p:spPr/>
        <p:txBody>
          <a:bodyPr/>
          <a:lstStyle>
            <a:lvl1pPr>
              <a:defRPr/>
            </a:lvl1pPr>
          </a:lstStyle>
          <a:p>
            <a:pPr>
              <a:defRPr/>
            </a:pPr>
            <a:endParaRPr lang="en-US"/>
          </a:p>
        </p:txBody>
      </p:sp>
      <p:sp>
        <p:nvSpPr>
          <p:cNvPr id="5" name="Substituent număr diapozitiv 5"/>
          <p:cNvSpPr>
            <a:spLocks noGrp="1"/>
          </p:cNvSpPr>
          <p:nvPr>
            <p:ph type="sldNum" sz="quarter" idx="12"/>
          </p:nvPr>
        </p:nvSpPr>
        <p:spPr/>
        <p:txBody>
          <a:bodyPr/>
          <a:lstStyle>
            <a:lvl1pPr>
              <a:defRPr/>
            </a:lvl1pPr>
          </a:lstStyle>
          <a:p>
            <a:pPr>
              <a:defRPr/>
            </a:pPr>
            <a:fld id="{80BE3789-2874-4B06-A89F-66DF786A3530}" type="slidenum">
              <a:rPr lang="en-US"/>
              <a:pPr>
                <a:defRPr/>
              </a:pPr>
              <a:t>‹#›</a:t>
            </a:fld>
            <a:endParaRPr lang="en-US"/>
          </a:p>
        </p:txBody>
      </p:sp>
    </p:spTree>
    <p:extLst>
      <p:ext uri="{BB962C8B-B14F-4D97-AF65-F5344CB8AC3E}">
        <p14:creationId xmlns:p14="http://schemas.microsoft.com/office/powerpoint/2010/main" val="293118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3"/>
          <p:cNvSpPr>
            <a:spLocks noGrp="1"/>
          </p:cNvSpPr>
          <p:nvPr>
            <p:ph type="dt" sz="half" idx="10"/>
          </p:nvPr>
        </p:nvSpPr>
        <p:spPr/>
        <p:txBody>
          <a:bodyPr/>
          <a:lstStyle>
            <a:lvl1pPr>
              <a:defRPr/>
            </a:lvl1pPr>
          </a:lstStyle>
          <a:p>
            <a:pPr>
              <a:defRPr/>
            </a:pPr>
            <a:fld id="{6724D5F3-0105-49D8-9614-2EE7FB4A7C73}" type="datetime1">
              <a:rPr lang="en-US" smtClean="0"/>
              <a:t>5/10/2017</a:t>
            </a:fld>
            <a:endParaRPr lang="en-US"/>
          </a:p>
        </p:txBody>
      </p:sp>
      <p:sp>
        <p:nvSpPr>
          <p:cNvPr id="3" name="Substituent subsol 4"/>
          <p:cNvSpPr>
            <a:spLocks noGrp="1"/>
          </p:cNvSpPr>
          <p:nvPr>
            <p:ph type="ftr" sz="quarter" idx="11"/>
          </p:nvPr>
        </p:nvSpPr>
        <p:spPr/>
        <p:txBody>
          <a:bodyPr/>
          <a:lstStyle>
            <a:lvl1pPr>
              <a:defRPr/>
            </a:lvl1pPr>
          </a:lstStyle>
          <a:p>
            <a:pPr>
              <a:defRPr/>
            </a:pPr>
            <a:endParaRPr lang="en-US"/>
          </a:p>
        </p:txBody>
      </p:sp>
      <p:sp>
        <p:nvSpPr>
          <p:cNvPr id="4" name="Substituent număr diapozitiv 5"/>
          <p:cNvSpPr>
            <a:spLocks noGrp="1"/>
          </p:cNvSpPr>
          <p:nvPr>
            <p:ph type="sldNum" sz="quarter" idx="12"/>
          </p:nvPr>
        </p:nvSpPr>
        <p:spPr/>
        <p:txBody>
          <a:bodyPr/>
          <a:lstStyle>
            <a:lvl1pPr>
              <a:defRPr/>
            </a:lvl1pPr>
          </a:lstStyle>
          <a:p>
            <a:pPr>
              <a:defRPr/>
            </a:pPr>
            <a:fld id="{8DF34E91-C181-4B69-99D1-816DF4F2495C}" type="slidenum">
              <a:rPr lang="en-US"/>
              <a:pPr>
                <a:defRPr/>
              </a:pPr>
              <a:t>‹#›</a:t>
            </a:fld>
            <a:endParaRPr lang="en-US"/>
          </a:p>
        </p:txBody>
      </p:sp>
    </p:spTree>
    <p:extLst>
      <p:ext uri="{BB962C8B-B14F-4D97-AF65-F5344CB8AC3E}">
        <p14:creationId xmlns:p14="http://schemas.microsoft.com/office/powerpoint/2010/main" val="150977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a:t>Faceți clic pentru a edita stilul de titlu Coordonator</a:t>
            </a:r>
            <a:endParaRPr lang="en-US"/>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Faceți clic pentru a edita stilurile de text Coordonator</a:t>
            </a:r>
          </a:p>
        </p:txBody>
      </p:sp>
      <p:sp>
        <p:nvSpPr>
          <p:cNvPr id="5" name="Substituent dată 3"/>
          <p:cNvSpPr>
            <a:spLocks noGrp="1"/>
          </p:cNvSpPr>
          <p:nvPr>
            <p:ph type="dt" sz="half" idx="10"/>
          </p:nvPr>
        </p:nvSpPr>
        <p:spPr/>
        <p:txBody>
          <a:bodyPr/>
          <a:lstStyle>
            <a:lvl1pPr>
              <a:defRPr/>
            </a:lvl1pPr>
          </a:lstStyle>
          <a:p>
            <a:pPr>
              <a:defRPr/>
            </a:pPr>
            <a:fld id="{8A770BDB-4D91-449F-B1A6-1C92D7470C64}" type="datetime1">
              <a:rPr lang="en-US" smtClean="0"/>
              <a:t>5/10/2017</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pPr>
              <a:defRPr/>
            </a:pPr>
            <a:fld id="{B98F245A-D4E5-4710-98FE-10FB0157C79C}" type="slidenum">
              <a:rPr lang="en-US"/>
              <a:pPr>
                <a:defRPr/>
              </a:pPr>
              <a:t>‹#›</a:t>
            </a:fld>
            <a:endParaRPr lang="en-US"/>
          </a:p>
        </p:txBody>
      </p:sp>
    </p:spTree>
    <p:extLst>
      <p:ext uri="{BB962C8B-B14F-4D97-AF65-F5344CB8AC3E}">
        <p14:creationId xmlns:p14="http://schemas.microsoft.com/office/powerpoint/2010/main" val="286468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a:t>Faceți clic pentru a edita stilul de titlu Coordonator</a:t>
            </a:r>
            <a:endParaRPr lang="en-US"/>
          </a:p>
        </p:txBody>
      </p:sp>
      <p:sp>
        <p:nvSpPr>
          <p:cNvPr id="3" name="Substituent i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Faceți clic pentru a edita stilurile de text Coordonator</a:t>
            </a:r>
          </a:p>
        </p:txBody>
      </p:sp>
      <p:sp>
        <p:nvSpPr>
          <p:cNvPr id="5" name="Substituent dată 3"/>
          <p:cNvSpPr>
            <a:spLocks noGrp="1"/>
          </p:cNvSpPr>
          <p:nvPr>
            <p:ph type="dt" sz="half" idx="10"/>
          </p:nvPr>
        </p:nvSpPr>
        <p:spPr/>
        <p:txBody>
          <a:bodyPr/>
          <a:lstStyle>
            <a:lvl1pPr>
              <a:defRPr/>
            </a:lvl1pPr>
          </a:lstStyle>
          <a:p>
            <a:pPr>
              <a:defRPr/>
            </a:pPr>
            <a:fld id="{22A71A13-9E47-4EFE-9CBD-BAFC29421190}" type="datetime1">
              <a:rPr lang="en-US" smtClean="0"/>
              <a:t>5/10/2017</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pPr>
              <a:defRPr/>
            </a:pPr>
            <a:fld id="{56CB8B85-C59A-4675-8D1C-760A3A390A4A}" type="slidenum">
              <a:rPr lang="en-US"/>
              <a:pPr>
                <a:defRPr/>
              </a:pPr>
              <a:t>‹#›</a:t>
            </a:fld>
            <a:endParaRPr lang="en-US"/>
          </a:p>
        </p:txBody>
      </p:sp>
    </p:spTree>
    <p:extLst>
      <p:ext uri="{BB962C8B-B14F-4D97-AF65-F5344CB8AC3E}">
        <p14:creationId xmlns:p14="http://schemas.microsoft.com/office/powerpoint/2010/main" val="192573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chemeClr val="bg1"/>
            </a:gs>
            <a:gs pos="91000">
              <a:schemeClr val="accent5">
                <a:lumMod val="20000"/>
                <a:lumOff val="80000"/>
              </a:schemeClr>
            </a:gs>
            <a:gs pos="96000">
              <a:schemeClr val="accent5">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Substituent titl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a:t>Faceți clic pentru a edita stilul de titlu Coordonator</a:t>
            </a:r>
            <a:endParaRPr lang="en-US"/>
          </a:p>
        </p:txBody>
      </p:sp>
      <p:sp>
        <p:nvSpPr>
          <p:cNvPr id="1027" name="Substituent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68ABF01-045F-42AE-9C5C-F59D3997C764}" type="datetime1">
              <a:rPr lang="en-US" smtClean="0"/>
              <a:t>5/10/2017</a:t>
            </a:fld>
            <a:endParaRPr lang="en-US"/>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568DD31-3616-41E9-9464-D16B4697B2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 id="214748498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chemeClr val="bg1"/>
            </a:gs>
            <a:gs pos="91000">
              <a:schemeClr val="accent5">
                <a:lumMod val="20000"/>
                <a:lumOff val="80000"/>
              </a:schemeClr>
            </a:gs>
            <a:gs pos="96000">
              <a:schemeClr val="accent5">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Substituent titl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a:t>Faceți clic pentru a edita stilul de titlu Coordonator</a:t>
            </a:r>
            <a:endParaRPr lang="en-US"/>
          </a:p>
        </p:txBody>
      </p:sp>
      <p:sp>
        <p:nvSpPr>
          <p:cNvPr id="1027" name="Substituent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5685AD-81AB-4F33-8932-E4016F85ED2E}" type="datetime1">
              <a:rPr lang="en-US" smtClean="0">
                <a:solidFill>
                  <a:prstClr val="black">
                    <a:tint val="75000"/>
                  </a:prstClr>
                </a:solidFill>
                <a:cs typeface="+mn-cs"/>
              </a:rPr>
              <a:pPr>
                <a:defRPr/>
              </a:pPr>
              <a:t>5/10/2017</a:t>
            </a:fld>
            <a:endParaRPr lang="en-US">
              <a:solidFill>
                <a:prstClr val="black">
                  <a:tint val="75000"/>
                </a:prstClr>
              </a:solidFill>
              <a:cs typeface="+mn-cs"/>
            </a:endParaRPr>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cs typeface="+mn-cs"/>
              </a:rPr>
              <a:t>Ministry of Economy of the Republic of Moldova</a:t>
            </a:r>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2A60057-FE21-47A4-A9E0-C5F070839390}" type="slidenum">
              <a:rPr lang="en-US">
                <a:solidFill>
                  <a:prstClr val="black">
                    <a:tint val="75000"/>
                  </a:prstClr>
                </a:solidFill>
                <a:cs typeface="+mn-cs"/>
              </a:rPr>
              <a:pPr>
                <a:defRPr/>
              </a:pPr>
              <a:t>‹#›</a:t>
            </a:fld>
            <a:endParaRPr lang="en-US">
              <a:solidFill>
                <a:prstClr val="black">
                  <a:tint val="75000"/>
                </a:prstClr>
              </a:solidFill>
              <a:cs typeface="+mn-cs"/>
            </a:endParaRPr>
          </a:p>
        </p:txBody>
      </p:sp>
    </p:spTree>
    <p:extLst>
      <p:ext uri="{BB962C8B-B14F-4D97-AF65-F5344CB8AC3E}">
        <p14:creationId xmlns:p14="http://schemas.microsoft.com/office/powerpoint/2010/main" val="2213244"/>
      </p:ext>
    </p:extLst>
  </p:cSld>
  <p:clrMap bg1="lt1" tx1="dk1" bg2="lt2" tx2="dk2" accent1="accent1" accent2="accent2" accent3="accent3" accent4="accent4" accent5="accent5" accent6="accent6" hlink="hlink" folHlink="folHlink"/>
  <p:sldLayoutIdLst>
    <p:sldLayoutId id="2147484996" r:id="rId1"/>
    <p:sldLayoutId id="2147484997" r:id="rId2"/>
    <p:sldLayoutId id="2147484998" r:id="rId3"/>
    <p:sldLayoutId id="2147484999" r:id="rId4"/>
    <p:sldLayoutId id="2147485000" r:id="rId5"/>
    <p:sldLayoutId id="2147485001" r:id="rId6"/>
    <p:sldLayoutId id="2147485002" r:id="rId7"/>
    <p:sldLayoutId id="2147485003" r:id="rId8"/>
    <p:sldLayoutId id="2147485004" r:id="rId9"/>
    <p:sldLayoutId id="2147485005" r:id="rId10"/>
    <p:sldLayoutId id="214748500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png"/><Relationship Id="rId7" Type="http://schemas.openxmlformats.org/officeDocument/2006/relationships/diagramLayout" Target="../diagrams/layout5.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Data" Target="../diagrams/data5.xml"/><Relationship Id="rId5" Type="http://schemas.openxmlformats.org/officeDocument/2006/relationships/image" Target="../media/image10.png"/><Relationship Id="rId10" Type="http://schemas.microsoft.com/office/2007/relationships/diagramDrawing" Target="../diagrams/drawing5.xml"/><Relationship Id="rId4" Type="http://schemas.openxmlformats.org/officeDocument/2006/relationships/image" Target="../media/image9.png"/><Relationship Id="rId9" Type="http://schemas.openxmlformats.org/officeDocument/2006/relationships/diagramColors" Target="../diagrams/colors5.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image" Target="../media/image14.png"/><Relationship Id="rId5" Type="http://schemas.openxmlformats.org/officeDocument/2006/relationships/diagramQuickStyle" Target="../diagrams/quickStyle6.xml"/><Relationship Id="rId10" Type="http://schemas.openxmlformats.org/officeDocument/2006/relationships/image" Target="../media/image13.png"/><Relationship Id="rId4" Type="http://schemas.openxmlformats.org/officeDocument/2006/relationships/diagramLayout" Target="../diagrams/layout6.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18" Type="http://schemas.openxmlformats.org/officeDocument/2006/relationships/image" Target="../media/image54.jpeg"/><Relationship Id="rId26" Type="http://schemas.openxmlformats.org/officeDocument/2006/relationships/image" Target="../media/image62.png"/><Relationship Id="rId3" Type="http://schemas.openxmlformats.org/officeDocument/2006/relationships/notesSlide" Target="../notesSlides/notesSlide12.xml"/><Relationship Id="rId21" Type="http://schemas.openxmlformats.org/officeDocument/2006/relationships/image" Target="../media/image57.jpeg"/><Relationship Id="rId7" Type="http://schemas.openxmlformats.org/officeDocument/2006/relationships/image" Target="../media/image45.jpeg"/><Relationship Id="rId12" Type="http://schemas.openxmlformats.org/officeDocument/2006/relationships/image" Target="../media/image50.jpeg"/><Relationship Id="rId17" Type="http://schemas.openxmlformats.org/officeDocument/2006/relationships/image" Target="../media/image53.jpeg"/><Relationship Id="rId25" Type="http://schemas.openxmlformats.org/officeDocument/2006/relationships/image" Target="../media/image61.jpeg"/><Relationship Id="rId2" Type="http://schemas.openxmlformats.org/officeDocument/2006/relationships/slideLayout" Target="../slideLayouts/slideLayout6.xml"/><Relationship Id="rId16" Type="http://schemas.openxmlformats.org/officeDocument/2006/relationships/image" Target="../media/image52.png"/><Relationship Id="rId20" Type="http://schemas.openxmlformats.org/officeDocument/2006/relationships/image" Target="../media/image56.jpeg"/><Relationship Id="rId1" Type="http://schemas.openxmlformats.org/officeDocument/2006/relationships/vmlDrawing" Target="../drawings/vmlDrawing1.vml"/><Relationship Id="rId6" Type="http://schemas.openxmlformats.org/officeDocument/2006/relationships/image" Target="../media/image44.jpeg"/><Relationship Id="rId11" Type="http://schemas.openxmlformats.org/officeDocument/2006/relationships/image" Target="../media/image49.jpeg"/><Relationship Id="rId24" Type="http://schemas.openxmlformats.org/officeDocument/2006/relationships/image" Target="../media/image60.png"/><Relationship Id="rId5" Type="http://schemas.openxmlformats.org/officeDocument/2006/relationships/image" Target="../media/image43.gif"/><Relationship Id="rId15" Type="http://schemas.openxmlformats.org/officeDocument/2006/relationships/image" Target="../media/image41.png"/><Relationship Id="rId23" Type="http://schemas.openxmlformats.org/officeDocument/2006/relationships/image" Target="../media/image59.jpeg"/><Relationship Id="rId10" Type="http://schemas.openxmlformats.org/officeDocument/2006/relationships/image" Target="../media/image48.jpeg"/><Relationship Id="rId19" Type="http://schemas.openxmlformats.org/officeDocument/2006/relationships/image" Target="../media/image55.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oleObject" Target="../embeddings/oleObject1.bin"/><Relationship Id="rId22" Type="http://schemas.openxmlformats.org/officeDocument/2006/relationships/image" Target="../media/image58.jpeg"/><Relationship Id="rId27" Type="http://schemas.openxmlformats.org/officeDocument/2006/relationships/image" Target="../media/image6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64956"/>
            <a:ext cx="4392488" cy="2428140"/>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rmAutofit/>
          </a:bodyPr>
          <a:lstStyle/>
          <a:p>
            <a:pPr algn="ctr"/>
            <a:r>
              <a:rPr lang="en-US" sz="2625" dirty="0">
                <a:solidFill>
                  <a:schemeClr val="accent5">
                    <a:lumMod val="50000"/>
                  </a:schemeClr>
                </a:solidFill>
              </a:rPr>
              <a:t>Business environment and Investment opportunities in the </a:t>
            </a:r>
            <a:r>
              <a:rPr lang="en-US" sz="2625" dirty="0" smtClean="0">
                <a:solidFill>
                  <a:schemeClr val="accent5">
                    <a:lumMod val="50000"/>
                  </a:schemeClr>
                </a:solidFill>
              </a:rPr>
              <a:t>Republic </a:t>
            </a:r>
            <a:r>
              <a:rPr lang="en-US" sz="2625" dirty="0">
                <a:solidFill>
                  <a:schemeClr val="accent5">
                    <a:lumMod val="50000"/>
                  </a:schemeClr>
                </a:solidFill>
              </a:rPr>
              <a:t>of </a:t>
            </a:r>
            <a:r>
              <a:rPr lang="en-US" sz="2625" dirty="0" smtClean="0">
                <a:solidFill>
                  <a:schemeClr val="accent5">
                    <a:lumMod val="50000"/>
                  </a:schemeClr>
                </a:solidFill>
              </a:rPr>
              <a:t>Moldova</a:t>
            </a:r>
            <a:r>
              <a:rPr lang="en-US" sz="2625" dirty="0">
                <a:solidFill>
                  <a:schemeClr val="accent5">
                    <a:lumMod val="50000"/>
                  </a:schemeClr>
                </a:solidFill>
              </a:rPr>
              <a:t/>
            </a:r>
            <a:br>
              <a:rPr lang="en-US" sz="2625" dirty="0">
                <a:solidFill>
                  <a:schemeClr val="accent5">
                    <a:lumMod val="50000"/>
                  </a:schemeClr>
                </a:solidFill>
              </a:rPr>
            </a:br>
            <a:r>
              <a:rPr lang="en-US" sz="1600" dirty="0">
                <a:solidFill>
                  <a:schemeClr val="accent5">
                    <a:lumMod val="50000"/>
                  </a:schemeClr>
                </a:solidFill>
              </a:rPr>
              <a:t>(Montreal, May 11, 2017)</a:t>
            </a:r>
            <a:r>
              <a:rPr lang="en-US" sz="2625" dirty="0">
                <a:solidFill>
                  <a:schemeClr val="accent5">
                    <a:lumMod val="50000"/>
                  </a:schemeClr>
                </a:solidFill>
              </a:rPr>
              <a:t/>
            </a:r>
            <a:br>
              <a:rPr lang="en-US" sz="2625" dirty="0">
                <a:solidFill>
                  <a:schemeClr val="accent5">
                    <a:lumMod val="50000"/>
                  </a:schemeClr>
                </a:solidFill>
              </a:rPr>
            </a:br>
            <a:endParaRPr lang="en-CA" sz="2625" dirty="0">
              <a:solidFill>
                <a:schemeClr val="accent5">
                  <a:lumMod val="50000"/>
                </a:schemeClr>
              </a:solidFill>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2074" r="12074"/>
          <a:stretch>
            <a:fillRect/>
          </a:stretch>
        </p:blipFill>
        <p:spPr>
          <a:xfrm>
            <a:off x="4932040" y="1588303"/>
            <a:ext cx="3699069" cy="2920818"/>
          </a:xfrm>
        </p:spPr>
      </p:pic>
      <p:sp>
        <p:nvSpPr>
          <p:cNvPr id="4" name="Text Placeholder 3"/>
          <p:cNvSpPr>
            <a:spLocks noGrp="1"/>
          </p:cNvSpPr>
          <p:nvPr>
            <p:ph type="body" sz="half" idx="2"/>
          </p:nvPr>
        </p:nvSpPr>
        <p:spPr>
          <a:xfrm>
            <a:off x="467543" y="4869160"/>
            <a:ext cx="8163565" cy="1296144"/>
          </a:xfrm>
          <a:noFill/>
        </p:spPr>
        <p:txBody>
          <a:bodyPr anchor="ctr">
            <a:normAutofit/>
          </a:bodyPr>
          <a:lstStyle/>
          <a:p>
            <a:pPr algn="ctr"/>
            <a:r>
              <a:rPr lang="en-US" sz="1800" dirty="0">
                <a:solidFill>
                  <a:schemeClr val="accent4"/>
                </a:solidFill>
              </a:rPr>
              <a:t>Ambassador of the Republic of Moldova to Canada</a:t>
            </a:r>
          </a:p>
          <a:p>
            <a:pPr algn="ctr"/>
            <a:r>
              <a:rPr lang="en-US" sz="1800" dirty="0">
                <a:solidFill>
                  <a:schemeClr val="accent4"/>
                </a:solidFill>
              </a:rPr>
              <a:t>Ala </a:t>
            </a:r>
            <a:r>
              <a:rPr lang="en-US" sz="1800" dirty="0" smtClean="0">
                <a:solidFill>
                  <a:schemeClr val="accent4"/>
                </a:solidFill>
              </a:rPr>
              <a:t>Beleavschi</a:t>
            </a:r>
          </a:p>
        </p:txBody>
      </p:sp>
    </p:spTree>
    <p:extLst>
      <p:ext uri="{BB962C8B-B14F-4D97-AF65-F5344CB8AC3E}">
        <p14:creationId xmlns:p14="http://schemas.microsoft.com/office/powerpoint/2010/main" val="81282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728192"/>
          </a:xfr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smtClean="0"/>
              <a:t>Bilateral Product trade </a:t>
            </a:r>
            <a:br>
              <a:rPr lang="en-US" dirty="0" smtClean="0"/>
            </a:br>
            <a:r>
              <a:rPr lang="en-US" dirty="0" smtClean="0"/>
              <a:t>Canada – Moldova</a:t>
            </a:r>
            <a:br>
              <a:rPr lang="en-US" dirty="0" smtClean="0"/>
            </a:br>
            <a:r>
              <a:rPr lang="en-US" sz="1000" dirty="0" err="1"/>
              <a:t>Sourse</a:t>
            </a:r>
            <a:r>
              <a:rPr lang="en-US" sz="1000" dirty="0"/>
              <a:t>: Statistics Canada</a:t>
            </a:r>
            <a:endParaRPr lang="en-CA" sz="1000" dirty="0"/>
          </a:p>
        </p:txBody>
      </p:sp>
      <p:graphicFrame>
        <p:nvGraphicFramePr>
          <p:cNvPr id="7" name="Content Placeholder 6"/>
          <p:cNvGraphicFramePr>
            <a:graphicFrameLocks noGrp="1"/>
          </p:cNvGraphicFramePr>
          <p:nvPr>
            <p:ph sz="half" idx="1"/>
            <p:extLst/>
          </p:nvPr>
        </p:nvGraphicFramePr>
        <p:xfrm>
          <a:off x="628650" y="2226469"/>
          <a:ext cx="3886200" cy="3263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4090282909"/>
              </p:ext>
            </p:extLst>
          </p:nvPr>
        </p:nvGraphicFramePr>
        <p:xfrm>
          <a:off x="457200" y="2226467"/>
          <a:ext cx="8229600" cy="422686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809177257"/>
                    </a:ext>
                  </a:extLst>
                </a:gridCol>
                <a:gridCol w="2743200">
                  <a:extLst>
                    <a:ext uri="{9D8B030D-6E8A-4147-A177-3AD203B41FA5}">
                      <a16:colId xmlns:a16="http://schemas.microsoft.com/office/drawing/2014/main" val="1131630461"/>
                    </a:ext>
                  </a:extLst>
                </a:gridCol>
                <a:gridCol w="2743200">
                  <a:extLst>
                    <a:ext uri="{9D8B030D-6E8A-4147-A177-3AD203B41FA5}">
                      <a16:colId xmlns:a16="http://schemas.microsoft.com/office/drawing/2014/main" val="1730235030"/>
                    </a:ext>
                  </a:extLst>
                </a:gridCol>
              </a:tblGrid>
              <a:tr h="704478">
                <a:tc>
                  <a:txBody>
                    <a:bodyPr/>
                    <a:lstStyle/>
                    <a:p>
                      <a:pPr algn="ctr" fontAlgn="t"/>
                      <a:r>
                        <a:rPr lang="en-CA" dirty="0">
                          <a:solidFill>
                            <a:srgbClr val="222222"/>
                          </a:solidFill>
                          <a:effectLst/>
                        </a:rPr>
                        <a:t>Year</a:t>
                      </a:r>
                    </a:p>
                  </a:txBody>
                  <a:tcPr marL="76200" marR="76200" marT="76200" marB="76200" anchor="ctr"/>
                </a:tc>
                <a:tc>
                  <a:txBody>
                    <a:bodyPr/>
                    <a:lstStyle/>
                    <a:p>
                      <a:pPr algn="ctr" fontAlgn="t"/>
                      <a:r>
                        <a:rPr lang="en-CA" dirty="0">
                          <a:solidFill>
                            <a:srgbClr val="222222"/>
                          </a:solidFill>
                          <a:effectLst/>
                        </a:rPr>
                        <a:t>Exports</a:t>
                      </a:r>
                    </a:p>
                  </a:txBody>
                  <a:tcPr marL="76200" marR="76200" marT="76200" marB="76200" anchor="ctr"/>
                </a:tc>
                <a:tc>
                  <a:txBody>
                    <a:bodyPr/>
                    <a:lstStyle/>
                    <a:p>
                      <a:pPr algn="ctr" fontAlgn="t"/>
                      <a:r>
                        <a:rPr lang="en-CA">
                          <a:solidFill>
                            <a:srgbClr val="222222"/>
                          </a:solidFill>
                          <a:effectLst/>
                        </a:rPr>
                        <a:t>Imports</a:t>
                      </a:r>
                    </a:p>
                  </a:txBody>
                  <a:tcPr marL="76200" marR="76200" marT="76200" marB="76200" anchor="ctr"/>
                </a:tc>
                <a:extLst>
                  <a:ext uri="{0D108BD9-81ED-4DB2-BD59-A6C34878D82A}">
                    <a16:rowId xmlns:a16="http://schemas.microsoft.com/office/drawing/2014/main" val="408241726"/>
                  </a:ext>
                </a:extLst>
              </a:tr>
              <a:tr h="704478">
                <a:tc>
                  <a:txBody>
                    <a:bodyPr/>
                    <a:lstStyle/>
                    <a:p>
                      <a:pPr algn="ctr" fontAlgn="t"/>
                      <a:r>
                        <a:rPr lang="en-CA" b="1" dirty="0">
                          <a:effectLst/>
                        </a:rPr>
                        <a:t>2012</a:t>
                      </a:r>
                      <a:endParaRPr lang="en-CA" dirty="0">
                        <a:effectLst/>
                      </a:endParaRPr>
                    </a:p>
                  </a:txBody>
                  <a:tcPr marL="76200" marR="76200" marT="76200" marB="76200" anchor="ctr"/>
                </a:tc>
                <a:tc>
                  <a:txBody>
                    <a:bodyPr/>
                    <a:lstStyle/>
                    <a:p>
                      <a:pPr algn="ctr" fontAlgn="t"/>
                      <a:r>
                        <a:rPr lang="en-CA" dirty="0">
                          <a:effectLst/>
                        </a:rPr>
                        <a:t>$1,181,382</a:t>
                      </a:r>
                    </a:p>
                  </a:txBody>
                  <a:tcPr marL="76200" marR="76200" marT="76200" marB="76200" anchor="ctr"/>
                </a:tc>
                <a:tc>
                  <a:txBody>
                    <a:bodyPr/>
                    <a:lstStyle/>
                    <a:p>
                      <a:pPr algn="ctr" fontAlgn="t"/>
                      <a:r>
                        <a:rPr lang="en-CA" dirty="0">
                          <a:effectLst/>
                        </a:rPr>
                        <a:t>$3,460,776</a:t>
                      </a:r>
                    </a:p>
                  </a:txBody>
                  <a:tcPr marL="76200" marR="76200" marT="76200" marB="76200" anchor="ctr"/>
                </a:tc>
                <a:extLst>
                  <a:ext uri="{0D108BD9-81ED-4DB2-BD59-A6C34878D82A}">
                    <a16:rowId xmlns:a16="http://schemas.microsoft.com/office/drawing/2014/main" val="1775471298"/>
                  </a:ext>
                </a:extLst>
              </a:tr>
              <a:tr h="704478">
                <a:tc>
                  <a:txBody>
                    <a:bodyPr/>
                    <a:lstStyle/>
                    <a:p>
                      <a:pPr algn="ctr" fontAlgn="t"/>
                      <a:r>
                        <a:rPr lang="en-CA" b="1">
                          <a:effectLst/>
                        </a:rPr>
                        <a:t>2013</a:t>
                      </a:r>
                      <a:endParaRPr lang="en-CA">
                        <a:effectLst/>
                      </a:endParaRPr>
                    </a:p>
                  </a:txBody>
                  <a:tcPr marL="76200" marR="76200" marT="76200" marB="76200" anchor="ctr"/>
                </a:tc>
                <a:tc>
                  <a:txBody>
                    <a:bodyPr/>
                    <a:lstStyle/>
                    <a:p>
                      <a:pPr algn="ctr" fontAlgn="t"/>
                      <a:r>
                        <a:rPr lang="en-CA" dirty="0">
                          <a:effectLst/>
                        </a:rPr>
                        <a:t>$4,124,458</a:t>
                      </a:r>
                    </a:p>
                  </a:txBody>
                  <a:tcPr marL="76200" marR="76200" marT="76200" marB="76200" anchor="ctr"/>
                </a:tc>
                <a:tc>
                  <a:txBody>
                    <a:bodyPr/>
                    <a:lstStyle/>
                    <a:p>
                      <a:pPr algn="ctr" fontAlgn="t"/>
                      <a:r>
                        <a:rPr lang="en-CA" dirty="0">
                          <a:effectLst/>
                        </a:rPr>
                        <a:t>$3,362,885</a:t>
                      </a:r>
                    </a:p>
                  </a:txBody>
                  <a:tcPr marL="76200" marR="76200" marT="76200" marB="76200" anchor="ctr"/>
                </a:tc>
                <a:extLst>
                  <a:ext uri="{0D108BD9-81ED-4DB2-BD59-A6C34878D82A}">
                    <a16:rowId xmlns:a16="http://schemas.microsoft.com/office/drawing/2014/main" val="2952390256"/>
                  </a:ext>
                </a:extLst>
              </a:tr>
              <a:tr h="704478">
                <a:tc>
                  <a:txBody>
                    <a:bodyPr/>
                    <a:lstStyle/>
                    <a:p>
                      <a:pPr algn="ctr" fontAlgn="t"/>
                      <a:r>
                        <a:rPr lang="en-CA" b="1">
                          <a:effectLst/>
                        </a:rPr>
                        <a:t>2014</a:t>
                      </a:r>
                      <a:endParaRPr lang="en-CA">
                        <a:effectLst/>
                      </a:endParaRPr>
                    </a:p>
                  </a:txBody>
                  <a:tcPr marL="76200" marR="76200" marT="76200" marB="76200" anchor="ctr"/>
                </a:tc>
                <a:tc>
                  <a:txBody>
                    <a:bodyPr/>
                    <a:lstStyle/>
                    <a:p>
                      <a:pPr algn="ctr" fontAlgn="t"/>
                      <a:r>
                        <a:rPr lang="en-CA" dirty="0">
                          <a:effectLst/>
                        </a:rPr>
                        <a:t>$4,545,366</a:t>
                      </a:r>
                    </a:p>
                  </a:txBody>
                  <a:tcPr marL="76200" marR="76200" marT="76200" marB="76200" anchor="ctr"/>
                </a:tc>
                <a:tc>
                  <a:txBody>
                    <a:bodyPr/>
                    <a:lstStyle/>
                    <a:p>
                      <a:pPr algn="ctr" fontAlgn="t"/>
                      <a:r>
                        <a:rPr lang="en-CA" dirty="0">
                          <a:effectLst/>
                        </a:rPr>
                        <a:t>$4,679,207</a:t>
                      </a:r>
                    </a:p>
                  </a:txBody>
                  <a:tcPr marL="76200" marR="76200" marT="76200" marB="76200" anchor="ctr"/>
                </a:tc>
                <a:extLst>
                  <a:ext uri="{0D108BD9-81ED-4DB2-BD59-A6C34878D82A}">
                    <a16:rowId xmlns:a16="http://schemas.microsoft.com/office/drawing/2014/main" val="571952813"/>
                  </a:ext>
                </a:extLst>
              </a:tr>
              <a:tr h="704478">
                <a:tc>
                  <a:txBody>
                    <a:bodyPr/>
                    <a:lstStyle/>
                    <a:p>
                      <a:pPr algn="ctr" fontAlgn="t"/>
                      <a:r>
                        <a:rPr lang="en-CA" b="1">
                          <a:effectLst/>
                        </a:rPr>
                        <a:t>2015</a:t>
                      </a:r>
                      <a:endParaRPr lang="en-CA">
                        <a:effectLst/>
                      </a:endParaRPr>
                    </a:p>
                  </a:txBody>
                  <a:tcPr marL="76200" marR="76200" marT="76200" marB="76200" anchor="ctr"/>
                </a:tc>
                <a:tc>
                  <a:txBody>
                    <a:bodyPr/>
                    <a:lstStyle/>
                    <a:p>
                      <a:pPr algn="ctr" fontAlgn="t"/>
                      <a:r>
                        <a:rPr lang="en-CA">
                          <a:effectLst/>
                        </a:rPr>
                        <a:t>$1,656,854</a:t>
                      </a:r>
                    </a:p>
                  </a:txBody>
                  <a:tcPr marL="76200" marR="76200" marT="76200" marB="76200" anchor="ctr"/>
                </a:tc>
                <a:tc>
                  <a:txBody>
                    <a:bodyPr/>
                    <a:lstStyle/>
                    <a:p>
                      <a:pPr algn="ctr" fontAlgn="t"/>
                      <a:r>
                        <a:rPr lang="en-CA" dirty="0">
                          <a:effectLst/>
                        </a:rPr>
                        <a:t>$9,911,292</a:t>
                      </a:r>
                    </a:p>
                  </a:txBody>
                  <a:tcPr marL="76200" marR="76200" marT="76200" marB="76200" anchor="ctr"/>
                </a:tc>
                <a:extLst>
                  <a:ext uri="{0D108BD9-81ED-4DB2-BD59-A6C34878D82A}">
                    <a16:rowId xmlns:a16="http://schemas.microsoft.com/office/drawing/2014/main" val="2694012848"/>
                  </a:ext>
                </a:extLst>
              </a:tr>
              <a:tr h="704478">
                <a:tc>
                  <a:txBody>
                    <a:bodyPr/>
                    <a:lstStyle/>
                    <a:p>
                      <a:pPr algn="ctr" fontAlgn="t"/>
                      <a:r>
                        <a:rPr lang="en-CA" b="1">
                          <a:effectLst/>
                        </a:rPr>
                        <a:t>2016</a:t>
                      </a:r>
                      <a:endParaRPr lang="en-CA">
                        <a:effectLst/>
                      </a:endParaRPr>
                    </a:p>
                  </a:txBody>
                  <a:tcPr marL="76200" marR="76200" marT="76200" marB="76200" anchor="ctr"/>
                </a:tc>
                <a:tc>
                  <a:txBody>
                    <a:bodyPr/>
                    <a:lstStyle/>
                    <a:p>
                      <a:pPr algn="ctr" fontAlgn="t"/>
                      <a:r>
                        <a:rPr lang="en-CA">
                          <a:effectLst/>
                        </a:rPr>
                        <a:t>$1,141,731</a:t>
                      </a:r>
                    </a:p>
                  </a:txBody>
                  <a:tcPr marL="76200" marR="76200" marT="76200" marB="76200" anchor="ctr"/>
                </a:tc>
                <a:tc>
                  <a:txBody>
                    <a:bodyPr/>
                    <a:lstStyle/>
                    <a:p>
                      <a:pPr algn="ctr" fontAlgn="t"/>
                      <a:r>
                        <a:rPr lang="en-CA" dirty="0">
                          <a:effectLst/>
                        </a:rPr>
                        <a:t>$10,320,188</a:t>
                      </a:r>
                    </a:p>
                  </a:txBody>
                  <a:tcPr marL="76200" marR="76200" marT="76200" marB="76200" anchor="ctr"/>
                </a:tc>
                <a:extLst>
                  <a:ext uri="{0D108BD9-81ED-4DB2-BD59-A6C34878D82A}">
                    <a16:rowId xmlns:a16="http://schemas.microsoft.com/office/drawing/2014/main" val="3337670720"/>
                  </a:ext>
                </a:extLst>
              </a:tr>
            </a:tbl>
          </a:graphicData>
        </a:graphic>
      </p:graphicFrame>
    </p:spTree>
    <p:extLst>
      <p:ext uri="{BB962C8B-B14F-4D97-AF65-F5344CB8AC3E}">
        <p14:creationId xmlns:p14="http://schemas.microsoft.com/office/powerpoint/2010/main" val="54741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548681"/>
            <a:ext cx="8352929" cy="15121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n-US" dirty="0" smtClean="0"/>
              <a:t>Product Trade Canada – Moldova</a:t>
            </a:r>
            <a:br>
              <a:rPr lang="en-US" dirty="0" smtClean="0"/>
            </a:br>
            <a:r>
              <a:rPr lang="en-US" dirty="0" smtClean="0"/>
              <a:t>2016</a:t>
            </a:r>
            <a:br>
              <a:rPr lang="en-US" dirty="0" smtClean="0"/>
            </a:br>
            <a:r>
              <a:rPr lang="en-US" sz="825" dirty="0" err="1"/>
              <a:t>Sourse</a:t>
            </a:r>
            <a:r>
              <a:rPr lang="en-US" sz="825" dirty="0"/>
              <a:t>: Statistics Canada</a:t>
            </a:r>
            <a:endParaRPr lang="en-CA" sz="825"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47312411"/>
              </p:ext>
            </p:extLst>
          </p:nvPr>
        </p:nvGraphicFramePr>
        <p:xfrm>
          <a:off x="395535" y="2226469"/>
          <a:ext cx="4119316" cy="429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38035155"/>
              </p:ext>
            </p:extLst>
          </p:nvPr>
        </p:nvGraphicFramePr>
        <p:xfrm>
          <a:off x="4631600" y="2226468"/>
          <a:ext cx="4119314" cy="429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7057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6672"/>
            <a:ext cx="7886700" cy="864096"/>
          </a:xfrm>
        </p:spPr>
        <p:txBody>
          <a:bodyPr/>
          <a:lstStyle/>
          <a:p>
            <a:pPr algn="ctr"/>
            <a:r>
              <a:rPr lang="en-CA" dirty="0" smtClean="0">
                <a:solidFill>
                  <a:srgbClr val="002060"/>
                </a:solidFill>
              </a:rPr>
              <a:t>Foreign Direct Investments  </a:t>
            </a:r>
            <a:endParaRPr lang="en-CA" dirty="0">
              <a:solidFill>
                <a:srgbClr val="002060"/>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292532500"/>
              </p:ext>
            </p:extLst>
          </p:nvPr>
        </p:nvGraphicFramePr>
        <p:xfrm>
          <a:off x="395536" y="1268760"/>
          <a:ext cx="4392488" cy="5184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634162052"/>
              </p:ext>
            </p:extLst>
          </p:nvPr>
        </p:nvGraphicFramePr>
        <p:xfrm>
          <a:off x="4640006" y="1340768"/>
          <a:ext cx="4104456"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693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860843"/>
          </a:xfrm>
        </p:spPr>
        <p:txBody>
          <a:bodyPr>
            <a:normAutofit fontScale="90000"/>
          </a:bodyPr>
          <a:lstStyle/>
          <a:p>
            <a:pPr algn="ctr"/>
            <a:r>
              <a:rPr lang="en-CA" dirty="0"/>
              <a:t>DOING BUSINESS </a:t>
            </a:r>
            <a:r>
              <a:rPr lang="en-CA" dirty="0" smtClean="0"/>
              <a:t/>
            </a:r>
            <a:br>
              <a:rPr lang="en-CA" dirty="0" smtClean="0"/>
            </a:br>
            <a:r>
              <a:rPr lang="en-CA" dirty="0" smtClean="0"/>
              <a:t>Measuring </a:t>
            </a:r>
            <a:r>
              <a:rPr lang="en-CA" dirty="0"/>
              <a:t>Business Regulations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7786117"/>
              </p:ext>
            </p:extLst>
          </p:nvPr>
        </p:nvGraphicFramePr>
        <p:xfrm>
          <a:off x="1203267" y="2204862"/>
          <a:ext cx="6483927" cy="3629563"/>
        </p:xfrm>
        <a:graphic>
          <a:graphicData uri="http://schemas.openxmlformats.org/drawingml/2006/table">
            <a:tbl>
              <a:tblPr firstRow="1" bandRow="1">
                <a:tableStyleId>{5C22544A-7EE6-4342-B048-85BDC9FD1C3A}</a:tableStyleId>
              </a:tblPr>
              <a:tblGrid>
                <a:gridCol w="2161309">
                  <a:extLst>
                    <a:ext uri="{9D8B030D-6E8A-4147-A177-3AD203B41FA5}">
                      <a16:colId xmlns:a16="http://schemas.microsoft.com/office/drawing/2014/main" val="3213064276"/>
                    </a:ext>
                  </a:extLst>
                </a:gridCol>
                <a:gridCol w="2161309">
                  <a:extLst>
                    <a:ext uri="{9D8B030D-6E8A-4147-A177-3AD203B41FA5}">
                      <a16:colId xmlns:a16="http://schemas.microsoft.com/office/drawing/2014/main" val="2091007528"/>
                    </a:ext>
                  </a:extLst>
                </a:gridCol>
                <a:gridCol w="2161309">
                  <a:extLst>
                    <a:ext uri="{9D8B030D-6E8A-4147-A177-3AD203B41FA5}">
                      <a16:colId xmlns:a16="http://schemas.microsoft.com/office/drawing/2014/main" val="2796391268"/>
                    </a:ext>
                  </a:extLst>
                </a:gridCol>
              </a:tblGrid>
              <a:tr h="318633">
                <a:tc>
                  <a:txBody>
                    <a:bodyPr/>
                    <a:lstStyle/>
                    <a:p>
                      <a:pPr algn="ctr" fontAlgn="b"/>
                      <a:r>
                        <a:rPr lang="en-CA" sz="1200" b="0" i="0" u="none" strike="noStrike" dirty="0">
                          <a:solidFill>
                            <a:srgbClr val="000000"/>
                          </a:solidFill>
                          <a:effectLst/>
                          <a:latin typeface="Calibri" panose="020F0502020204030204" pitchFamily="34" charset="0"/>
                        </a:rPr>
                        <a:t>Economy</a:t>
                      </a:r>
                    </a:p>
                  </a:txBody>
                  <a:tcPr marL="7144" marR="7144" marT="7144" marB="0" anchor="ctr"/>
                </a:tc>
                <a:tc>
                  <a:txBody>
                    <a:bodyPr/>
                    <a:lstStyle/>
                    <a:p>
                      <a:pPr algn="ctr" fontAlgn="b"/>
                      <a:r>
                        <a:rPr lang="en-CA" sz="1200" b="0" i="0" u="none" strike="noStrike" dirty="0">
                          <a:solidFill>
                            <a:srgbClr val="000000"/>
                          </a:solidFill>
                          <a:effectLst/>
                          <a:latin typeface="Calibri" panose="020F0502020204030204" pitchFamily="34" charset="0"/>
                        </a:rPr>
                        <a:t>Rank</a:t>
                      </a:r>
                    </a:p>
                  </a:txBody>
                  <a:tcPr marL="7144" marR="7144" marT="7144" marB="0" anchor="ctr"/>
                </a:tc>
                <a:tc>
                  <a:txBody>
                    <a:bodyPr/>
                    <a:lstStyle/>
                    <a:p>
                      <a:pPr algn="ctr" fontAlgn="b"/>
                      <a:r>
                        <a:rPr lang="en-CA" sz="1200" b="0" i="0" u="none" strike="noStrike" dirty="0" smtClean="0">
                          <a:solidFill>
                            <a:srgbClr val="000000"/>
                          </a:solidFill>
                          <a:effectLst/>
                          <a:latin typeface="Calibri" panose="020F0502020204030204" pitchFamily="34" charset="0"/>
                        </a:rPr>
                        <a:t>Starting a Business - Time (days)</a:t>
                      </a:r>
                      <a:endParaRPr lang="en-CA" sz="12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337052594"/>
                  </a:ext>
                </a:extLst>
              </a:tr>
              <a:tr h="331093">
                <a:tc>
                  <a:txBody>
                    <a:bodyPr/>
                    <a:lstStyle/>
                    <a:p>
                      <a:pPr algn="ctr" fontAlgn="b"/>
                      <a:r>
                        <a:rPr lang="en-CA" sz="1100" b="0" i="0" u="none" strike="noStrike" dirty="0">
                          <a:solidFill>
                            <a:srgbClr val="000000"/>
                          </a:solidFill>
                          <a:effectLst/>
                          <a:latin typeface="Calibri" panose="020F0502020204030204" pitchFamily="34" charset="0"/>
                        </a:rPr>
                        <a:t>Lithuania</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21</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5.5</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03601609"/>
                  </a:ext>
                </a:extLst>
              </a:tr>
              <a:tr h="331093">
                <a:tc>
                  <a:txBody>
                    <a:bodyPr/>
                    <a:lstStyle/>
                    <a:p>
                      <a:pPr algn="ctr" fontAlgn="b"/>
                      <a:r>
                        <a:rPr lang="en-CA" sz="1100" b="0" i="0" u="none" strike="noStrike" dirty="0">
                          <a:solidFill>
                            <a:srgbClr val="000000"/>
                          </a:solidFill>
                          <a:effectLst/>
                          <a:latin typeface="Calibri" panose="020F0502020204030204" pitchFamily="34" charset="0"/>
                        </a:rPr>
                        <a:t>Romania</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36</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12</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421686533"/>
                  </a:ext>
                </a:extLst>
              </a:tr>
              <a:tr h="331093">
                <a:tc>
                  <a:txBody>
                    <a:bodyPr/>
                    <a:lstStyle/>
                    <a:p>
                      <a:pPr algn="ctr" fontAlgn="b"/>
                      <a:r>
                        <a:rPr lang="en-CA" sz="1100" b="0" i="0" u="none" strike="noStrike" dirty="0">
                          <a:solidFill>
                            <a:srgbClr val="000000"/>
                          </a:solidFill>
                          <a:effectLst/>
                          <a:latin typeface="Calibri" panose="020F0502020204030204" pitchFamily="34" charset="0"/>
                        </a:rPr>
                        <a:t>Bulgaria</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39</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23</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438884419"/>
                  </a:ext>
                </a:extLst>
              </a:tr>
              <a:tr h="331093">
                <a:tc>
                  <a:txBody>
                    <a:bodyPr/>
                    <a:lstStyle/>
                    <a:p>
                      <a:pPr algn="ctr" fontAlgn="b"/>
                      <a:r>
                        <a:rPr lang="en-CA" sz="1100" b="0" i="0" u="none" strike="noStrike">
                          <a:solidFill>
                            <a:srgbClr val="000000"/>
                          </a:solidFill>
                          <a:effectLst/>
                          <a:latin typeface="Calibri" panose="020F0502020204030204" pitchFamily="34" charset="0"/>
                        </a:rPr>
                        <a:t>Russian Federation</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40</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11</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56348531"/>
                  </a:ext>
                </a:extLst>
              </a:tr>
              <a:tr h="331093">
                <a:tc>
                  <a:txBody>
                    <a:bodyPr/>
                    <a:lstStyle/>
                    <a:p>
                      <a:pPr algn="ctr" fontAlgn="b"/>
                      <a:r>
                        <a:rPr lang="en-CA" sz="1100" b="0" i="0" u="none" strike="noStrike">
                          <a:solidFill>
                            <a:srgbClr val="000000"/>
                          </a:solidFill>
                          <a:effectLst/>
                          <a:latin typeface="Calibri" panose="020F0502020204030204" pitchFamily="34" charset="0"/>
                        </a:rPr>
                        <a:t>Croatia</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43</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7</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735249170"/>
                  </a:ext>
                </a:extLst>
              </a:tr>
              <a:tr h="331093">
                <a:tc>
                  <a:txBody>
                    <a:bodyPr/>
                    <a:lstStyle/>
                    <a:p>
                      <a:pPr algn="ctr" fontAlgn="b"/>
                      <a:r>
                        <a:rPr lang="en-CA" sz="1100" b="0" i="0" u="none" strike="noStrike">
                          <a:solidFill>
                            <a:srgbClr val="000000"/>
                          </a:solidFill>
                          <a:effectLst/>
                          <a:latin typeface="Calibri" panose="020F0502020204030204" pitchFamily="34" charset="0"/>
                        </a:rPr>
                        <a:t>Moldova</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44</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6</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852817628"/>
                  </a:ext>
                </a:extLst>
              </a:tr>
              <a:tr h="331093">
                <a:tc>
                  <a:txBody>
                    <a:bodyPr/>
                    <a:lstStyle/>
                    <a:p>
                      <a:pPr algn="ctr" fontAlgn="b"/>
                      <a:r>
                        <a:rPr lang="en-CA" sz="1100" b="0" i="0" u="none" strike="noStrike" dirty="0">
                          <a:solidFill>
                            <a:srgbClr val="000000"/>
                          </a:solidFill>
                          <a:effectLst/>
                          <a:latin typeface="Calibri" panose="020F0502020204030204" pitchFamily="34" charset="0"/>
                        </a:rPr>
                        <a:t>Serbia</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47</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7</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306417570"/>
                  </a:ext>
                </a:extLst>
              </a:tr>
              <a:tr h="331093">
                <a:tc>
                  <a:txBody>
                    <a:bodyPr/>
                    <a:lstStyle/>
                    <a:p>
                      <a:pPr algn="ctr" fontAlgn="b"/>
                      <a:r>
                        <a:rPr lang="en-CA" sz="1100" b="0" i="0" u="none" strike="noStrike">
                          <a:solidFill>
                            <a:srgbClr val="000000"/>
                          </a:solidFill>
                          <a:effectLst/>
                          <a:latin typeface="Calibri" panose="020F0502020204030204" pitchFamily="34" charset="0"/>
                        </a:rPr>
                        <a:t>Turkey</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69</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6.5</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889615155"/>
                  </a:ext>
                </a:extLst>
              </a:tr>
              <a:tr h="331093">
                <a:tc>
                  <a:txBody>
                    <a:bodyPr/>
                    <a:lstStyle/>
                    <a:p>
                      <a:pPr algn="ctr" fontAlgn="b"/>
                      <a:r>
                        <a:rPr lang="en-CA" sz="1100" b="0" i="0" u="none" strike="noStrike">
                          <a:solidFill>
                            <a:srgbClr val="000000"/>
                          </a:solidFill>
                          <a:effectLst/>
                          <a:latin typeface="Calibri" panose="020F0502020204030204" pitchFamily="34" charset="0"/>
                        </a:rPr>
                        <a:t>Ukraine</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80</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5</a:t>
                      </a:r>
                    </a:p>
                  </a:txBody>
                  <a:tcPr marL="7144" marR="7144" marT="7144" marB="0" anchor="ctr"/>
                </a:tc>
                <a:extLst>
                  <a:ext uri="{0D108BD9-81ED-4DB2-BD59-A6C34878D82A}">
                    <a16:rowId xmlns:a16="http://schemas.microsoft.com/office/drawing/2014/main" val="18670772"/>
                  </a:ext>
                </a:extLst>
              </a:tr>
              <a:tr h="331093">
                <a:tc>
                  <a:txBody>
                    <a:bodyPr/>
                    <a:lstStyle/>
                    <a:p>
                      <a:pPr algn="ctr" fontAlgn="b"/>
                      <a:r>
                        <a:rPr lang="en-CA" sz="1100" b="0" i="0" u="none" strike="noStrike">
                          <a:solidFill>
                            <a:srgbClr val="000000"/>
                          </a:solidFill>
                          <a:effectLst/>
                          <a:latin typeface="Calibri" panose="020F0502020204030204" pitchFamily="34" charset="0"/>
                        </a:rPr>
                        <a:t>Bosnia and Herzegovina</a:t>
                      </a:r>
                    </a:p>
                  </a:txBody>
                  <a:tcPr marL="7144" marR="7144" marT="7144" marB="0" anchor="ctr"/>
                </a:tc>
                <a:tc>
                  <a:txBody>
                    <a:bodyPr/>
                    <a:lstStyle/>
                    <a:p>
                      <a:pPr algn="ctr" fontAlgn="b"/>
                      <a:r>
                        <a:rPr lang="en-CA" sz="1100" b="0" i="0" u="none" strike="noStrike" dirty="0">
                          <a:solidFill>
                            <a:srgbClr val="000000"/>
                          </a:solidFill>
                          <a:effectLst/>
                          <a:latin typeface="Calibri" panose="020F0502020204030204" pitchFamily="34" charset="0"/>
                        </a:rPr>
                        <a:t>81</a:t>
                      </a:r>
                    </a:p>
                  </a:txBody>
                  <a:tcPr marL="7144" marR="7144" marT="7144" marB="0" anchor="ctr"/>
                </a:tc>
                <a:tc>
                  <a:txBody>
                    <a:bodyPr/>
                    <a:lstStyle/>
                    <a:p>
                      <a:pPr algn="ctr" fontAlgn="b"/>
                      <a:r>
                        <a:rPr lang="en-CA" sz="1100" b="0" i="0" u="none" strike="noStrike" dirty="0" smtClean="0">
                          <a:solidFill>
                            <a:srgbClr val="000000"/>
                          </a:solidFill>
                          <a:effectLst/>
                          <a:latin typeface="Calibri" panose="020F0502020204030204" pitchFamily="34" charset="0"/>
                        </a:rPr>
                        <a:t>65</a:t>
                      </a:r>
                      <a:endParaRPr lang="en-CA" sz="11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350625598"/>
                  </a:ext>
                </a:extLst>
              </a:tr>
            </a:tbl>
          </a:graphicData>
        </a:graphic>
      </p:graphicFrame>
      <p:sp>
        <p:nvSpPr>
          <p:cNvPr id="6" name="TextBox 5"/>
          <p:cNvSpPr txBox="1"/>
          <p:nvPr/>
        </p:nvSpPr>
        <p:spPr>
          <a:xfrm rot="10800000" flipV="1">
            <a:off x="1331640" y="6070615"/>
            <a:ext cx="2016224" cy="207749"/>
          </a:xfrm>
          <a:prstGeom prst="rect">
            <a:avLst/>
          </a:prstGeom>
          <a:noFill/>
        </p:spPr>
        <p:txBody>
          <a:bodyPr wrap="square" rtlCol="0">
            <a:spAutoFit/>
          </a:bodyPr>
          <a:lstStyle/>
          <a:p>
            <a:r>
              <a:rPr lang="en-CA" sz="750" b="1" dirty="0"/>
              <a:t>Source: The World Bank</a:t>
            </a:r>
          </a:p>
        </p:txBody>
      </p:sp>
    </p:spTree>
    <p:extLst>
      <p:ext uri="{BB962C8B-B14F-4D97-AF65-F5344CB8AC3E}">
        <p14:creationId xmlns:p14="http://schemas.microsoft.com/office/powerpoint/2010/main" val="70353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txBox="1">
            <a:spLocks noChangeArrowheads="1"/>
          </p:cNvSpPr>
          <p:nvPr/>
        </p:nvSpPr>
        <p:spPr bwMode="auto">
          <a:xfrm>
            <a:off x="3390822" y="908720"/>
            <a:ext cx="5276056" cy="561384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charset="0"/>
              <a:buNone/>
              <a:defRPr/>
            </a:pPr>
            <a:r>
              <a:rPr lang="en-US" sz="1800" b="1" dirty="0">
                <a:solidFill>
                  <a:schemeClr val="tx2">
                    <a:lumMod val="50000"/>
                  </a:schemeClr>
                </a:solidFill>
                <a:latin typeface="Bookman Old Style" pitchFamily="18" charset="0"/>
              </a:rPr>
              <a:t>A.  </a:t>
            </a:r>
            <a:r>
              <a:rPr lang="en-US" sz="1800" b="1" dirty="0">
                <a:latin typeface="Bookman Old Style" pitchFamily="18" charset="0"/>
              </a:rPr>
              <a:t>Incentives when starting a business</a:t>
            </a:r>
          </a:p>
          <a:p>
            <a:pPr eaLnBrk="1" hangingPunct="1">
              <a:spcBef>
                <a:spcPts val="1200"/>
              </a:spcBef>
              <a:buFont typeface="Wingdings" pitchFamily="2" charset="2"/>
              <a:buChar char="Ø"/>
              <a:defRPr/>
            </a:pPr>
            <a:r>
              <a:rPr lang="en-US" sz="1400" dirty="0">
                <a:latin typeface="Bookman Old Style" pitchFamily="18" charset="0"/>
              </a:rPr>
              <a:t>No minimum capital requirement when starting a business. </a:t>
            </a:r>
          </a:p>
          <a:p>
            <a:pPr eaLnBrk="1" hangingPunct="1">
              <a:spcBef>
                <a:spcPts val="1200"/>
              </a:spcBef>
              <a:buFont typeface="Wingdings" pitchFamily="2" charset="2"/>
              <a:buChar char="Ø"/>
              <a:defRPr/>
            </a:pPr>
            <a:r>
              <a:rPr lang="en-US" sz="1400" dirty="0">
                <a:latin typeface="Bookman Old Style" pitchFamily="18" charset="0"/>
              </a:rPr>
              <a:t>VAT refund for capital expenses on long-term investments, except for housing and vehicles</a:t>
            </a:r>
          </a:p>
          <a:p>
            <a:pPr eaLnBrk="1" hangingPunct="1">
              <a:spcBef>
                <a:spcPts val="1200"/>
              </a:spcBef>
              <a:buFont typeface="Wingdings" pitchFamily="2" charset="2"/>
              <a:buChar char="Ø"/>
              <a:defRPr/>
            </a:pPr>
            <a:r>
              <a:rPr lang="en-US" sz="1400" dirty="0">
                <a:latin typeface="Bookman Old Style" pitchFamily="18" charset="0"/>
              </a:rPr>
              <a:t>VAT and customs tax exemption for assets to be included in the  share capital of the company.</a:t>
            </a:r>
            <a:endParaRPr lang="en-US" sz="1800" b="1" dirty="0">
              <a:latin typeface="Bookman Old Style" pitchFamily="18" charset="0"/>
              <a:cs typeface="Arial" charset="0"/>
            </a:endParaRPr>
          </a:p>
          <a:p>
            <a:pPr marL="457200" indent="-457200" eaLnBrk="1" hangingPunct="1">
              <a:spcBef>
                <a:spcPts val="1800"/>
              </a:spcBef>
              <a:buFont typeface="Arial" charset="0"/>
              <a:buAutoNum type="alphaUcPeriod" startAt="2"/>
              <a:defRPr/>
            </a:pPr>
            <a:r>
              <a:rPr lang="en-US" sz="1800" b="1" dirty="0">
                <a:latin typeface="Bookman Old Style" pitchFamily="18" charset="0"/>
                <a:cs typeface="Arial" charset="0"/>
              </a:rPr>
              <a:t>Benefits when operating</a:t>
            </a:r>
          </a:p>
          <a:p>
            <a:pPr eaLnBrk="1" hangingPunct="1">
              <a:spcBef>
                <a:spcPts val="600"/>
              </a:spcBef>
              <a:buFont typeface="Wingdings" pitchFamily="2" charset="2"/>
              <a:buChar char="Ø"/>
              <a:defRPr/>
            </a:pPr>
            <a:r>
              <a:rPr lang="en-US" sz="1400" b="1" dirty="0">
                <a:latin typeface="Bookman Old Style" pitchFamily="18" charset="0"/>
              </a:rPr>
              <a:t>12% Corporate Income Tax </a:t>
            </a:r>
            <a:r>
              <a:rPr lang="en-US" sz="1400" dirty="0">
                <a:latin typeface="Bookman Old Style" pitchFamily="18" charset="0"/>
              </a:rPr>
              <a:t>– since 2012, with incentives for investors</a:t>
            </a:r>
          </a:p>
          <a:p>
            <a:pPr eaLnBrk="1" hangingPunct="1">
              <a:spcBef>
                <a:spcPts val="600"/>
              </a:spcBef>
              <a:buFont typeface="Wingdings" pitchFamily="2" charset="2"/>
              <a:buChar char="Ø"/>
              <a:defRPr/>
            </a:pPr>
            <a:r>
              <a:rPr lang="en-US" sz="1400" dirty="0">
                <a:latin typeface="Bookman Old Style" pitchFamily="18" charset="0"/>
              </a:rPr>
              <a:t>Double Taxation Avoidance Agreements (DTAA ) with 45 </a:t>
            </a:r>
            <a:r>
              <a:rPr lang="en-US" sz="1400" dirty="0" smtClean="0">
                <a:latin typeface="Bookman Old Style" pitchFamily="18" charset="0"/>
              </a:rPr>
              <a:t>countries, including Canada (since 2002)</a:t>
            </a:r>
            <a:endParaRPr lang="en-US" sz="1400" dirty="0">
              <a:latin typeface="Bookman Old Style" pitchFamily="18" charset="0"/>
            </a:endParaRPr>
          </a:p>
          <a:p>
            <a:pPr eaLnBrk="1" hangingPunct="1">
              <a:spcBef>
                <a:spcPts val="600"/>
              </a:spcBef>
              <a:buFont typeface="Wingdings" pitchFamily="2" charset="2"/>
              <a:buChar char="Ø"/>
              <a:defRPr/>
            </a:pPr>
            <a:r>
              <a:rPr lang="en-US" sz="1400" dirty="0">
                <a:latin typeface="Bookman Old Style" pitchFamily="18" charset="0"/>
              </a:rPr>
              <a:t>Employers will not pay taxes for the sums spent for food, transport and training of employees.</a:t>
            </a:r>
          </a:p>
          <a:p>
            <a:pPr marL="457200" indent="-457200" eaLnBrk="1" hangingPunct="1">
              <a:spcBef>
                <a:spcPts val="1800"/>
              </a:spcBef>
              <a:buFont typeface="Arial" pitchFamily="34" charset="0"/>
              <a:buAutoNum type="alphaUcPeriod" startAt="3"/>
              <a:defRPr/>
            </a:pPr>
            <a:r>
              <a:rPr lang="en-US" sz="1800" b="1" dirty="0">
                <a:latin typeface="Bookman Old Style" pitchFamily="18" charset="0"/>
              </a:rPr>
              <a:t>Facilities when exporting</a:t>
            </a:r>
          </a:p>
          <a:p>
            <a:pPr eaLnBrk="1" hangingPunct="1">
              <a:buFont typeface="Wingdings" pitchFamily="2" charset="2"/>
              <a:buChar char="Ø"/>
              <a:defRPr/>
            </a:pPr>
            <a:r>
              <a:rPr lang="en-US" sz="1400" dirty="0">
                <a:latin typeface="Bookman Old Style" pitchFamily="18" charset="0"/>
              </a:rPr>
              <a:t>Companies importing raw material benefit from </a:t>
            </a:r>
            <a:r>
              <a:rPr lang="en-US" sz="1400" b="1" dirty="0">
                <a:latin typeface="Bookman Old Style" pitchFamily="18" charset="0"/>
              </a:rPr>
              <a:t>VAT and custom tax vacation </a:t>
            </a:r>
            <a:r>
              <a:rPr lang="en-US" sz="1400" dirty="0">
                <a:latin typeface="Bookman Old Style" pitchFamily="18" charset="0"/>
              </a:rPr>
              <a:t>if they subsequently export the final product within 180 days.</a:t>
            </a:r>
          </a:p>
          <a:p>
            <a:pPr eaLnBrk="1" hangingPunct="1">
              <a:spcBef>
                <a:spcPts val="600"/>
              </a:spcBef>
              <a:buFont typeface="Wingdings" pitchFamily="2" charset="2"/>
              <a:buChar char="Ø"/>
              <a:defRPr/>
            </a:pPr>
            <a:endParaRPr lang="ro-RO" sz="1200" dirty="0">
              <a:solidFill>
                <a:schemeClr val="tx2">
                  <a:lumMod val="50000"/>
                </a:schemeClr>
              </a:solidFill>
              <a:latin typeface="Bookman Old Style" pitchFamily="18" charset="0"/>
            </a:endParaRPr>
          </a:p>
        </p:txBody>
      </p:sp>
      <p:sp>
        <p:nvSpPr>
          <p:cNvPr id="2" name="Заголовок 1"/>
          <p:cNvSpPr>
            <a:spLocks noGrp="1"/>
          </p:cNvSpPr>
          <p:nvPr>
            <p:ph type="title"/>
          </p:nvPr>
        </p:nvSpPr>
        <p:spPr>
          <a:xfrm>
            <a:off x="2433107" y="260648"/>
            <a:ext cx="3618010" cy="413593"/>
          </a:xfrm>
        </p:spPr>
        <p:txBody>
          <a:bodyPr/>
          <a:lstStyle/>
          <a:p>
            <a:pPr eaLnBrk="1" hangingPunct="1">
              <a:defRPr/>
            </a:pPr>
            <a:r>
              <a:rPr lang="en-US" sz="2800" b="1" i="1" dirty="0">
                <a:solidFill>
                  <a:prstClr val="black"/>
                </a:solidFill>
                <a:latin typeface="Bookman Old Style" pitchFamily="18" charset="0"/>
                <a:ea typeface="+mn-ea"/>
                <a:cs typeface="+mn-cs"/>
              </a:rPr>
              <a:t>Fiscal incentives</a:t>
            </a:r>
            <a:endParaRPr lang="ru-RU" i="1" dirty="0"/>
          </a:p>
        </p:txBody>
      </p:sp>
      <p:pic>
        <p:nvPicPr>
          <p:cNvPr id="9" name="Рисунок 8" descr="dengi.jpg"/>
          <p:cNvPicPr>
            <a:picLocks noChangeAspect="1"/>
          </p:cNvPicPr>
          <p:nvPr/>
        </p:nvPicPr>
        <p:blipFill>
          <a:blip r:embed="rId3" cstate="print"/>
          <a:stretch>
            <a:fillRect/>
          </a:stretch>
        </p:blipFill>
        <p:spPr>
          <a:xfrm>
            <a:off x="536441" y="4077072"/>
            <a:ext cx="2286000" cy="1728192"/>
          </a:xfrm>
          <a:prstGeom prst="rect">
            <a:avLst/>
          </a:prstGeom>
          <a:solidFill>
            <a:schemeClr val="accent3">
              <a:lumMod val="20000"/>
              <a:lumOff val="80000"/>
              <a:alpha val="0"/>
            </a:schemeClr>
          </a:solidFill>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07" y="908720"/>
            <a:ext cx="22860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13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60977" y="130919"/>
            <a:ext cx="5549500" cy="576263"/>
          </a:xfrm>
        </p:spPr>
        <p:txBody>
          <a:bodyPr/>
          <a:lstStyle/>
          <a:p>
            <a:pPr algn="l" eaLnBrk="1" hangingPunct="1"/>
            <a:r>
              <a:rPr lang="en-US" sz="2800" b="1" i="1" dirty="0">
                <a:latin typeface="Bookman Old Style" pitchFamily="18" charset="0"/>
                <a:cs typeface="Times New Roman" pitchFamily="18" charset="0"/>
              </a:rPr>
              <a:t>Free Economic Zones (FEZ)</a:t>
            </a:r>
            <a:endParaRPr lang="ru-RU" sz="2800" b="1" i="1" dirty="0">
              <a:latin typeface="Bookman Old Style" pitchFamily="18" charset="0"/>
              <a:cs typeface="Times New Roman" pitchFamily="18" charset="0"/>
            </a:endParaRPr>
          </a:p>
        </p:txBody>
      </p:sp>
      <p:pic>
        <p:nvPicPr>
          <p:cNvPr id="18436" name="Picture 9" descr="C:\Users\Victor\Desktop\moldova_pol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692150"/>
            <a:ext cx="465931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Овал 10"/>
          <p:cNvSpPr/>
          <p:nvPr/>
        </p:nvSpPr>
        <p:spPr>
          <a:xfrm>
            <a:off x="5652120" y="980728"/>
            <a:ext cx="215368" cy="215367"/>
          </a:xfrm>
          <a:prstGeom prst="ellipse">
            <a:avLst/>
          </a:prstGeom>
          <a:gradFill rotWithShape="0">
            <a:gsLst>
              <a:gs pos="0">
                <a:srgbClr val="FF0000"/>
              </a:gs>
              <a:gs pos="80000">
                <a:srgbClr val="C00000"/>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Овал 12"/>
          <p:cNvSpPr/>
          <p:nvPr/>
        </p:nvSpPr>
        <p:spPr>
          <a:xfrm>
            <a:off x="5899858" y="2132856"/>
            <a:ext cx="215368" cy="215367"/>
          </a:xfrm>
          <a:prstGeom prst="ellipse">
            <a:avLst/>
          </a:prstGeom>
          <a:gradFill rotWithShape="0">
            <a:gsLst>
              <a:gs pos="0">
                <a:srgbClr val="FF0000"/>
              </a:gs>
              <a:gs pos="80000">
                <a:srgbClr val="C00000"/>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Овал 13"/>
          <p:cNvSpPr/>
          <p:nvPr/>
        </p:nvSpPr>
        <p:spPr>
          <a:xfrm>
            <a:off x="5759804" y="3135033"/>
            <a:ext cx="215368" cy="215367"/>
          </a:xfrm>
          <a:prstGeom prst="ellipse">
            <a:avLst/>
          </a:prstGeom>
          <a:gradFill rotWithShape="0">
            <a:gsLst>
              <a:gs pos="0">
                <a:srgbClr val="FF0000"/>
              </a:gs>
              <a:gs pos="80000">
                <a:srgbClr val="C00000"/>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Овал 14"/>
          <p:cNvSpPr/>
          <p:nvPr/>
        </p:nvSpPr>
        <p:spPr>
          <a:xfrm>
            <a:off x="7020272" y="3352564"/>
            <a:ext cx="215368" cy="215367"/>
          </a:xfrm>
          <a:prstGeom prst="ellipse">
            <a:avLst/>
          </a:prstGeom>
          <a:gradFill rotWithShape="0">
            <a:gsLst>
              <a:gs pos="0">
                <a:srgbClr val="FF0000"/>
              </a:gs>
              <a:gs pos="80000">
                <a:srgbClr val="C00000"/>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Овал 15"/>
          <p:cNvSpPr/>
          <p:nvPr/>
        </p:nvSpPr>
        <p:spPr>
          <a:xfrm>
            <a:off x="7172672" y="5157192"/>
            <a:ext cx="215368" cy="215367"/>
          </a:xfrm>
          <a:prstGeom prst="ellipse">
            <a:avLst/>
          </a:prstGeom>
          <a:gradFill rotWithShape="0">
            <a:gsLst>
              <a:gs pos="0">
                <a:srgbClr val="FF0000"/>
              </a:gs>
              <a:gs pos="80000">
                <a:srgbClr val="C00000"/>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Овал 16"/>
          <p:cNvSpPr/>
          <p:nvPr/>
        </p:nvSpPr>
        <p:spPr>
          <a:xfrm>
            <a:off x="6491408" y="5926317"/>
            <a:ext cx="215368" cy="215367"/>
          </a:xfrm>
          <a:prstGeom prst="ellipse">
            <a:avLst/>
          </a:prstGeom>
          <a:gradFill rotWithShape="0">
            <a:gsLst>
              <a:gs pos="0">
                <a:srgbClr val="FF0000"/>
              </a:gs>
              <a:gs pos="80000">
                <a:srgbClr val="C00000"/>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Овал 17"/>
          <p:cNvSpPr/>
          <p:nvPr/>
        </p:nvSpPr>
        <p:spPr>
          <a:xfrm>
            <a:off x="6803171" y="5445224"/>
            <a:ext cx="215368" cy="215367"/>
          </a:xfrm>
          <a:prstGeom prst="ellipse">
            <a:avLst/>
          </a:prstGeom>
          <a:gradFill rotWithShape="0">
            <a:gsLst>
              <a:gs pos="0">
                <a:srgbClr val="FF0000"/>
              </a:gs>
              <a:gs pos="80000">
                <a:srgbClr val="C00000"/>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TextBox 27"/>
          <p:cNvSpPr txBox="1"/>
          <p:nvPr/>
        </p:nvSpPr>
        <p:spPr>
          <a:xfrm>
            <a:off x="5310188" y="2267580"/>
            <a:ext cx="1134020" cy="353943"/>
          </a:xfrm>
          <a:prstGeom prst="rect">
            <a:avLst/>
          </a:prstGeom>
          <a:noFill/>
        </p:spPr>
        <p:txBody>
          <a:bodyPr>
            <a:spAutoFit/>
          </a:bodyPr>
          <a:lstStyle/>
          <a:p>
            <a:pPr>
              <a:defRPr/>
            </a:pPr>
            <a:r>
              <a:rPr lang="en-US" sz="1700" dirty="0">
                <a:ln w="12700">
                  <a:solidFill>
                    <a:schemeClr val="tx2">
                      <a:satMod val="155000"/>
                    </a:schemeClr>
                  </a:solidFill>
                  <a:prstDash val="solid"/>
                </a:ln>
                <a:cs typeface="+mn-cs"/>
              </a:rPr>
              <a:t>Ba</a:t>
            </a:r>
            <a:r>
              <a:rPr lang="ro-RO" sz="1700" dirty="0">
                <a:ln w="12700">
                  <a:solidFill>
                    <a:schemeClr val="tx2">
                      <a:satMod val="155000"/>
                    </a:schemeClr>
                  </a:solidFill>
                  <a:prstDash val="solid"/>
                </a:ln>
                <a:cs typeface="+mn-cs"/>
              </a:rPr>
              <a:t>l</a:t>
            </a:r>
            <a:r>
              <a:rPr lang="en-US" sz="1700" dirty="0">
                <a:ln w="12700">
                  <a:solidFill>
                    <a:schemeClr val="tx2">
                      <a:satMod val="155000"/>
                    </a:schemeClr>
                  </a:solidFill>
                  <a:prstDash val="solid"/>
                </a:ln>
                <a:cs typeface="+mn-cs"/>
              </a:rPr>
              <a:t>t</a:t>
            </a:r>
            <a:r>
              <a:rPr lang="ro-RO" sz="1700" dirty="0">
                <a:ln w="12700">
                  <a:solidFill>
                    <a:schemeClr val="tx2">
                      <a:satMod val="155000"/>
                    </a:schemeClr>
                  </a:solidFill>
                  <a:prstDash val="solid"/>
                </a:ln>
                <a:cs typeface="+mn-cs"/>
              </a:rPr>
              <a:t>i</a:t>
            </a:r>
          </a:p>
        </p:txBody>
      </p:sp>
      <p:sp>
        <p:nvSpPr>
          <p:cNvPr id="30" name="TextBox 29"/>
          <p:cNvSpPr txBox="1"/>
          <p:nvPr/>
        </p:nvSpPr>
        <p:spPr>
          <a:xfrm>
            <a:off x="7308304" y="3279797"/>
            <a:ext cx="2095500" cy="615553"/>
          </a:xfrm>
          <a:prstGeom prst="rect">
            <a:avLst/>
          </a:prstGeom>
          <a:noFill/>
        </p:spPr>
        <p:txBody>
          <a:bodyPr>
            <a:spAutoFit/>
          </a:bodyPr>
          <a:lstStyle/>
          <a:p>
            <a:pPr>
              <a:defRPr/>
            </a:pPr>
            <a:r>
              <a:rPr lang="ro-RO" sz="1700" dirty="0">
                <a:ln w="12700">
                  <a:solidFill>
                    <a:schemeClr val="tx2">
                      <a:satMod val="155000"/>
                    </a:schemeClr>
                  </a:solidFill>
                  <a:prstDash val="solid"/>
                </a:ln>
                <a:cs typeface="+mn-cs"/>
              </a:rPr>
              <a:t>Expo</a:t>
            </a:r>
            <a:r>
              <a:rPr lang="en-US" sz="1700" dirty="0">
                <a:ln w="12700">
                  <a:solidFill>
                    <a:schemeClr val="tx2">
                      <a:satMod val="155000"/>
                    </a:schemeClr>
                  </a:solidFill>
                  <a:prstDash val="solid"/>
                </a:ln>
                <a:cs typeface="+mn-cs"/>
              </a:rPr>
              <a:t> Business</a:t>
            </a:r>
            <a:r>
              <a:rPr lang="ro-RO" sz="1700" dirty="0">
                <a:ln w="12700">
                  <a:solidFill>
                    <a:schemeClr val="tx2">
                      <a:satMod val="155000"/>
                    </a:schemeClr>
                  </a:solidFill>
                  <a:prstDash val="solid"/>
                </a:ln>
                <a:cs typeface="+mn-cs"/>
              </a:rPr>
              <a:t> Chisinau</a:t>
            </a:r>
          </a:p>
        </p:txBody>
      </p:sp>
      <p:sp>
        <p:nvSpPr>
          <p:cNvPr id="32" name="TextBox 31"/>
          <p:cNvSpPr txBox="1"/>
          <p:nvPr/>
        </p:nvSpPr>
        <p:spPr>
          <a:xfrm>
            <a:off x="7373044" y="5003227"/>
            <a:ext cx="2095500" cy="353943"/>
          </a:xfrm>
          <a:prstGeom prst="rect">
            <a:avLst/>
          </a:prstGeom>
          <a:noFill/>
        </p:spPr>
        <p:txBody>
          <a:bodyPr>
            <a:spAutoFit/>
          </a:bodyPr>
          <a:lstStyle/>
          <a:p>
            <a:pPr>
              <a:defRPr/>
            </a:pPr>
            <a:r>
              <a:rPr lang="ro-RO" sz="1700" dirty="0">
                <a:ln w="12700">
                  <a:solidFill>
                    <a:schemeClr val="tx2">
                      <a:satMod val="155000"/>
                    </a:schemeClr>
                  </a:solidFill>
                  <a:prstDash val="solid"/>
                </a:ln>
                <a:cs typeface="+mn-cs"/>
              </a:rPr>
              <a:t>Tvardita</a:t>
            </a:r>
            <a:endParaRPr lang="ru-RU" sz="1700" dirty="0">
              <a:ln w="12700">
                <a:solidFill>
                  <a:schemeClr val="tx2">
                    <a:satMod val="155000"/>
                  </a:schemeClr>
                </a:solidFill>
                <a:prstDash val="solid"/>
              </a:ln>
              <a:cs typeface="+mn-cs"/>
            </a:endParaRPr>
          </a:p>
        </p:txBody>
      </p:sp>
      <p:sp>
        <p:nvSpPr>
          <p:cNvPr id="34" name="TextBox 33"/>
          <p:cNvSpPr txBox="1"/>
          <p:nvPr/>
        </p:nvSpPr>
        <p:spPr>
          <a:xfrm>
            <a:off x="5868144" y="908720"/>
            <a:ext cx="2095500" cy="353943"/>
          </a:xfrm>
          <a:prstGeom prst="rect">
            <a:avLst/>
          </a:prstGeom>
          <a:noFill/>
        </p:spPr>
        <p:txBody>
          <a:bodyPr>
            <a:spAutoFit/>
          </a:bodyPr>
          <a:lstStyle/>
          <a:p>
            <a:pPr>
              <a:defRPr/>
            </a:pPr>
            <a:r>
              <a:rPr lang="ro-MO" sz="1700" dirty="0">
                <a:ln w="12700">
                  <a:solidFill>
                    <a:schemeClr val="tx2">
                      <a:satMod val="155000"/>
                    </a:schemeClr>
                  </a:solidFill>
                  <a:prstDash val="solid"/>
                </a:ln>
                <a:cs typeface="+mn-cs"/>
              </a:rPr>
              <a:t>Otaci</a:t>
            </a:r>
            <a:r>
              <a:rPr lang="en-US" sz="1700" dirty="0">
                <a:ln w="12700">
                  <a:solidFill>
                    <a:schemeClr val="tx2">
                      <a:satMod val="155000"/>
                    </a:schemeClr>
                  </a:solidFill>
                  <a:prstDash val="solid"/>
                </a:ln>
                <a:cs typeface="+mn-cs"/>
              </a:rPr>
              <a:t> Business</a:t>
            </a:r>
            <a:endParaRPr lang="ru-RU" sz="1700" dirty="0">
              <a:ln w="12700">
                <a:solidFill>
                  <a:schemeClr val="tx2">
                    <a:satMod val="155000"/>
                  </a:schemeClr>
                </a:solidFill>
                <a:prstDash val="solid"/>
              </a:ln>
              <a:cs typeface="+mn-cs"/>
            </a:endParaRPr>
          </a:p>
        </p:txBody>
      </p:sp>
      <p:sp>
        <p:nvSpPr>
          <p:cNvPr id="36" name="TextBox 35"/>
          <p:cNvSpPr txBox="1"/>
          <p:nvPr/>
        </p:nvSpPr>
        <p:spPr>
          <a:xfrm>
            <a:off x="7001640" y="5482751"/>
            <a:ext cx="2095500" cy="353943"/>
          </a:xfrm>
          <a:prstGeom prst="rect">
            <a:avLst/>
          </a:prstGeom>
          <a:noFill/>
        </p:spPr>
        <p:txBody>
          <a:bodyPr>
            <a:spAutoFit/>
          </a:bodyPr>
          <a:lstStyle/>
          <a:p>
            <a:pPr>
              <a:defRPr/>
            </a:pPr>
            <a:r>
              <a:rPr lang="ro-RO" sz="1700" dirty="0">
                <a:ln w="12700">
                  <a:solidFill>
                    <a:schemeClr val="tx2">
                      <a:satMod val="155000"/>
                    </a:schemeClr>
                  </a:solidFill>
                  <a:prstDash val="solid"/>
                </a:ln>
                <a:cs typeface="+mn-cs"/>
              </a:rPr>
              <a:t>Taraclia</a:t>
            </a:r>
            <a:endParaRPr lang="ru-RU" sz="1700" dirty="0">
              <a:ln w="12700">
                <a:solidFill>
                  <a:schemeClr val="tx2">
                    <a:satMod val="155000"/>
                  </a:schemeClr>
                </a:solidFill>
                <a:prstDash val="solid"/>
              </a:ln>
              <a:cs typeface="+mn-cs"/>
            </a:endParaRPr>
          </a:p>
        </p:txBody>
      </p:sp>
      <p:sp>
        <p:nvSpPr>
          <p:cNvPr id="38" name="TextBox 37"/>
          <p:cNvSpPr txBox="1"/>
          <p:nvPr/>
        </p:nvSpPr>
        <p:spPr>
          <a:xfrm>
            <a:off x="6762887" y="5956578"/>
            <a:ext cx="2095500" cy="353943"/>
          </a:xfrm>
          <a:prstGeom prst="rect">
            <a:avLst/>
          </a:prstGeom>
          <a:noFill/>
        </p:spPr>
        <p:txBody>
          <a:bodyPr>
            <a:spAutoFit/>
          </a:bodyPr>
          <a:lstStyle/>
          <a:p>
            <a:pPr>
              <a:defRPr/>
            </a:pPr>
            <a:r>
              <a:rPr lang="ro-RO" sz="1700" dirty="0">
                <a:ln w="12700">
                  <a:solidFill>
                    <a:schemeClr val="tx2">
                      <a:satMod val="155000"/>
                    </a:schemeClr>
                  </a:solidFill>
                  <a:prstDash val="solid"/>
                </a:ln>
                <a:cs typeface="+mn-cs"/>
              </a:rPr>
              <a:t>Vulkanesti</a:t>
            </a:r>
          </a:p>
        </p:txBody>
      </p:sp>
      <p:sp>
        <p:nvSpPr>
          <p:cNvPr id="42" name="TextBox 41"/>
          <p:cNvSpPr txBox="1"/>
          <p:nvPr/>
        </p:nvSpPr>
        <p:spPr>
          <a:xfrm>
            <a:off x="4835727" y="3110707"/>
            <a:ext cx="1093862" cy="615553"/>
          </a:xfrm>
          <a:prstGeom prst="rect">
            <a:avLst/>
          </a:prstGeom>
          <a:noFill/>
        </p:spPr>
        <p:txBody>
          <a:bodyPr wrap="square">
            <a:spAutoFit/>
          </a:bodyPr>
          <a:lstStyle/>
          <a:p>
            <a:pPr>
              <a:defRPr/>
            </a:pPr>
            <a:r>
              <a:rPr lang="ro-RO" sz="1700" dirty="0">
                <a:ln w="12700">
                  <a:solidFill>
                    <a:schemeClr val="tx2">
                      <a:satMod val="155000"/>
                    </a:schemeClr>
                  </a:solidFill>
                  <a:prstDash val="solid"/>
                </a:ln>
                <a:cs typeface="+mn-cs"/>
              </a:rPr>
              <a:t>Ungheni</a:t>
            </a:r>
            <a:endParaRPr lang="en-US" sz="1700" dirty="0">
              <a:ln w="12700">
                <a:solidFill>
                  <a:schemeClr val="tx2">
                    <a:satMod val="155000"/>
                  </a:schemeClr>
                </a:solidFill>
                <a:prstDash val="solid"/>
              </a:ln>
              <a:cs typeface="+mn-cs"/>
            </a:endParaRPr>
          </a:p>
          <a:p>
            <a:pPr>
              <a:defRPr/>
            </a:pPr>
            <a:r>
              <a:rPr lang="en-US" sz="1700" dirty="0">
                <a:ln w="12700">
                  <a:solidFill>
                    <a:schemeClr val="tx2">
                      <a:satMod val="155000"/>
                    </a:schemeClr>
                  </a:solidFill>
                  <a:prstDash val="solid"/>
                </a:ln>
              </a:rPr>
              <a:t>Business</a:t>
            </a:r>
            <a:endParaRPr lang="ru-RU" sz="1700" dirty="0">
              <a:ln w="12700">
                <a:solidFill>
                  <a:schemeClr val="tx2">
                    <a:satMod val="155000"/>
                  </a:schemeClr>
                </a:solidFill>
                <a:prstDash val="solid"/>
              </a:ln>
              <a:cs typeface="+mn-cs"/>
            </a:endParaRPr>
          </a:p>
        </p:txBody>
      </p:sp>
      <p:sp>
        <p:nvSpPr>
          <p:cNvPr id="44" name="TextBox 43"/>
          <p:cNvSpPr txBox="1">
            <a:spLocks noChangeArrowheads="1"/>
          </p:cNvSpPr>
          <p:nvPr/>
        </p:nvSpPr>
        <p:spPr bwMode="auto">
          <a:xfrm>
            <a:off x="214313" y="5643563"/>
            <a:ext cx="3857625" cy="369887"/>
          </a:xfrm>
          <a:prstGeom prst="rect">
            <a:avLst/>
          </a:prstGeom>
          <a:noFill/>
          <a:ln w="9525">
            <a:noFill/>
            <a:miter lim="800000"/>
            <a:headEnd/>
            <a:tailEnd/>
          </a:ln>
        </p:spPr>
        <p:txBody>
          <a:bodyPr>
            <a:spAutoFit/>
          </a:bodyPr>
          <a:lstStyle/>
          <a:p>
            <a:pPr>
              <a:defRPr/>
            </a:pPr>
            <a:r>
              <a:rPr lang="en-US" b="1" i="1" dirty="0">
                <a:solidFill>
                  <a:schemeClr val="accent1">
                    <a:lumMod val="20000"/>
                    <a:lumOff val="80000"/>
                  </a:schemeClr>
                </a:solidFill>
                <a:effectLst>
                  <a:outerShdw blurRad="38100" dist="38100" dir="2700000" algn="tl">
                    <a:srgbClr val="000000">
                      <a:alpha val="43137"/>
                    </a:srgbClr>
                  </a:outerShdw>
                </a:effectLst>
                <a:latin typeface="Calibri" pitchFamily="34" charset="0"/>
                <a:cs typeface="+mn-cs"/>
              </a:rPr>
              <a:t> </a:t>
            </a:r>
            <a:endParaRPr lang="ro-RO" b="1" i="1" dirty="0">
              <a:solidFill>
                <a:schemeClr val="accent1">
                  <a:lumMod val="20000"/>
                  <a:lumOff val="80000"/>
                </a:schemeClr>
              </a:solidFill>
              <a:effectLst>
                <a:outerShdw blurRad="38100" dist="38100" dir="2700000" algn="tl">
                  <a:srgbClr val="000000">
                    <a:alpha val="43137"/>
                  </a:srgbClr>
                </a:outerShdw>
              </a:effectLst>
              <a:latin typeface="Calibri" pitchFamily="34" charset="0"/>
              <a:cs typeface="+mn-cs"/>
            </a:endParaRPr>
          </a:p>
        </p:txBody>
      </p:sp>
      <p:sp>
        <p:nvSpPr>
          <p:cNvPr id="33" name="Пятиугольник 32"/>
          <p:cNvSpPr/>
          <p:nvPr/>
        </p:nvSpPr>
        <p:spPr>
          <a:xfrm>
            <a:off x="1042988" y="1196975"/>
            <a:ext cx="2952750" cy="93662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50% of national corporate income tax</a:t>
            </a:r>
            <a:endPar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Пятиугольник 34"/>
          <p:cNvSpPr/>
          <p:nvPr/>
        </p:nvSpPr>
        <p:spPr>
          <a:xfrm>
            <a:off x="1042988" y="2337270"/>
            <a:ext cx="2952750" cy="155808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 and 5 years income tax exemption if investing 1 and 5 million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USD accordingly</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Пятиугольник 36"/>
          <p:cNvSpPr/>
          <p:nvPr/>
        </p:nvSpPr>
        <p:spPr>
          <a:xfrm>
            <a:off x="999850" y="4217145"/>
            <a:ext cx="2952750" cy="68541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VAT and excise duties exemption</a:t>
            </a:r>
            <a:endPar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C56F452F-DDA0-4B21-B5C4-89580DB4086D}" type="slidenum">
              <a:rPr lang="en-US" smtClean="0"/>
              <a:pPr>
                <a:defRPr/>
              </a:pPr>
              <a:t>15</a:t>
            </a:fld>
            <a:endParaRPr lang="en-US"/>
          </a:p>
        </p:txBody>
      </p:sp>
      <p:sp>
        <p:nvSpPr>
          <p:cNvPr id="24" name="Пятиугольник 23"/>
          <p:cNvSpPr/>
          <p:nvPr/>
        </p:nvSpPr>
        <p:spPr>
          <a:xfrm>
            <a:off x="999850" y="5157192"/>
            <a:ext cx="2952750" cy="108012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 years state warranty if changing the legislation</a:t>
            </a:r>
            <a:endPar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5" name="Picture 11" descr="C:\Users\Victor\Desktop\sh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804" y="6046365"/>
            <a:ext cx="5000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Овал 25"/>
          <p:cNvSpPr/>
          <p:nvPr/>
        </p:nvSpPr>
        <p:spPr>
          <a:xfrm>
            <a:off x="6146775" y="6141684"/>
            <a:ext cx="344633" cy="360041"/>
          </a:xfrm>
          <a:prstGeom prst="ellipse">
            <a:avLst/>
          </a:prstGeom>
          <a:gradFill rotWithShape="0">
            <a:gsLst>
              <a:gs pos="0">
                <a:srgbClr val="FF0000"/>
              </a:gs>
              <a:gs pos="80000">
                <a:srgbClr val="C00000"/>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TextBox 26"/>
          <p:cNvSpPr txBox="1"/>
          <p:nvPr/>
        </p:nvSpPr>
        <p:spPr>
          <a:xfrm>
            <a:off x="4690198" y="5564927"/>
            <a:ext cx="1440160" cy="877163"/>
          </a:xfrm>
          <a:prstGeom prst="rect">
            <a:avLst/>
          </a:prstGeom>
          <a:noFill/>
        </p:spPr>
        <p:txBody>
          <a:bodyPr>
            <a:spAutoFit/>
          </a:bodyPr>
          <a:lstStyle/>
          <a:p>
            <a:pPr>
              <a:defRPr/>
            </a:pPr>
            <a:r>
              <a:rPr lang="en-US" sz="1700" dirty="0" err="1">
                <a:ln w="12700">
                  <a:solidFill>
                    <a:schemeClr val="tx2">
                      <a:satMod val="155000"/>
                    </a:schemeClr>
                  </a:solidFill>
                  <a:prstDash val="solid"/>
                </a:ln>
                <a:cs typeface="+mn-cs"/>
              </a:rPr>
              <a:t>Giurgiulesti</a:t>
            </a:r>
            <a:r>
              <a:rPr lang="ro-RO" sz="1700" dirty="0">
                <a:ln w="12700">
                  <a:solidFill>
                    <a:schemeClr val="tx2">
                      <a:satMod val="155000"/>
                    </a:schemeClr>
                  </a:solidFill>
                  <a:prstDash val="solid"/>
                </a:ln>
                <a:cs typeface="+mn-cs"/>
              </a:rPr>
              <a:t> </a:t>
            </a:r>
            <a:r>
              <a:rPr lang="en-US" sz="1700" dirty="0">
                <a:ln w="12700">
                  <a:solidFill>
                    <a:schemeClr val="tx2">
                      <a:satMod val="155000"/>
                    </a:schemeClr>
                  </a:solidFill>
                  <a:prstDash val="solid"/>
                </a:ln>
                <a:cs typeface="+mn-cs"/>
              </a:rPr>
              <a:t>International Free Port</a:t>
            </a:r>
            <a:endParaRPr lang="ru-RU" sz="1700" dirty="0">
              <a:ln w="12700">
                <a:solidFill>
                  <a:schemeClr val="tx2">
                    <a:satMod val="155000"/>
                  </a:schemeClr>
                </a:solidFill>
                <a:prstDash val="solid"/>
              </a:ln>
              <a:cs typeface="+mn-cs"/>
            </a:endParaRPr>
          </a:p>
        </p:txBody>
      </p:sp>
    </p:spTree>
    <p:extLst>
      <p:ext uri="{BB962C8B-B14F-4D97-AF65-F5344CB8AC3E}">
        <p14:creationId xmlns:p14="http://schemas.microsoft.com/office/powerpoint/2010/main" val="273627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descr="C:\Users\Victor\Desktop\moldova_po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5538"/>
            <a:ext cx="41402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Овал 9"/>
          <p:cNvSpPr/>
          <p:nvPr/>
        </p:nvSpPr>
        <p:spPr>
          <a:xfrm>
            <a:off x="2267744" y="4365112"/>
            <a:ext cx="215368" cy="215367"/>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Овал 19"/>
          <p:cNvSpPr/>
          <p:nvPr/>
        </p:nvSpPr>
        <p:spPr>
          <a:xfrm>
            <a:off x="1115616" y="2060848"/>
            <a:ext cx="215368" cy="215367"/>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Овал 20"/>
          <p:cNvSpPr/>
          <p:nvPr/>
        </p:nvSpPr>
        <p:spPr>
          <a:xfrm>
            <a:off x="2483112" y="3522408"/>
            <a:ext cx="215368" cy="215367"/>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Овал 24"/>
          <p:cNvSpPr/>
          <p:nvPr/>
        </p:nvSpPr>
        <p:spPr>
          <a:xfrm>
            <a:off x="470432" y="6152534"/>
            <a:ext cx="215368" cy="215367"/>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6129" name="Прямоугольник 78"/>
          <p:cNvSpPr>
            <a:spLocks noChangeArrowheads="1"/>
          </p:cNvSpPr>
          <p:nvPr/>
        </p:nvSpPr>
        <p:spPr bwMode="auto">
          <a:xfrm>
            <a:off x="322216" y="6027807"/>
            <a:ext cx="47525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spcBef>
                <a:spcPts val="1200"/>
              </a:spcBef>
            </a:pPr>
            <a:r>
              <a:rPr lang="en-US" sz="2000" b="1" dirty="0">
                <a:solidFill>
                  <a:prstClr val="black"/>
                </a:solidFill>
                <a:latin typeface="Times New Roman" pitchFamily="18" charset="0"/>
                <a:cs typeface="Times New Roman" pitchFamily="18" charset="0"/>
              </a:rPr>
              <a:t>9</a:t>
            </a:r>
            <a:r>
              <a:rPr lang="ro-RO" sz="2000" b="1" dirty="0">
                <a:solidFill>
                  <a:prstClr val="black"/>
                </a:solidFill>
                <a:latin typeface="Times New Roman" pitchFamily="18" charset="0"/>
                <a:cs typeface="Times New Roman" pitchFamily="18" charset="0"/>
              </a:rPr>
              <a:t> Industrial Par</a:t>
            </a:r>
            <a:r>
              <a:rPr lang="en-US" sz="2000" b="1" dirty="0" err="1">
                <a:solidFill>
                  <a:prstClr val="black"/>
                </a:solidFill>
                <a:latin typeface="Times New Roman" pitchFamily="18" charset="0"/>
                <a:cs typeface="Times New Roman" pitchFamily="18" charset="0"/>
              </a:rPr>
              <a:t>ks</a:t>
            </a:r>
            <a:endParaRPr lang="ro-RO" sz="2000" b="1" dirty="0">
              <a:solidFill>
                <a:prstClr val="black"/>
              </a:solidFill>
              <a:latin typeface="Times New Roman" pitchFamily="18" charset="0"/>
              <a:cs typeface="Times New Roman" pitchFamily="18" charset="0"/>
            </a:endParaRPr>
          </a:p>
        </p:txBody>
      </p:sp>
      <p:pic>
        <p:nvPicPr>
          <p:cNvPr id="46133"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303" y="2453221"/>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4" name="Picture 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175" y="32321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318008" y="0"/>
            <a:ext cx="4680521" cy="922114"/>
          </a:xfrm>
        </p:spPr>
        <p:txBody>
          <a:bodyPr>
            <a:normAutofit/>
          </a:bodyPr>
          <a:lstStyle/>
          <a:p>
            <a:pPr>
              <a:defRPr/>
            </a:pPr>
            <a:r>
              <a:rPr lang="ro-RO" sz="2800" b="1" i="1" dirty="0">
                <a:effectLst>
                  <a:outerShdw blurRad="38100" dist="38100" dir="2700000" algn="tl">
                    <a:srgbClr val="000000">
                      <a:alpha val="43137"/>
                    </a:srgbClr>
                  </a:outerShdw>
                </a:effectLst>
                <a:latin typeface="Bookman Old Style" panose="02050604050505020204" pitchFamily="18" charset="0"/>
                <a:ea typeface="+mn-ea"/>
                <a:cs typeface="Times New Roman" pitchFamily="18" charset="0"/>
              </a:rPr>
              <a:t>Industrial</a:t>
            </a:r>
            <a:r>
              <a:rPr lang="en-US" sz="2800" b="1" i="1" dirty="0">
                <a:effectLst>
                  <a:outerShdw blurRad="38100" dist="38100" dir="2700000" algn="tl">
                    <a:srgbClr val="000000">
                      <a:alpha val="43137"/>
                    </a:srgbClr>
                  </a:outerShdw>
                </a:effectLst>
                <a:latin typeface="Bookman Old Style" panose="02050604050505020204" pitchFamily="18" charset="0"/>
                <a:ea typeface="+mn-ea"/>
                <a:cs typeface="Times New Roman" pitchFamily="18" charset="0"/>
              </a:rPr>
              <a:t> </a:t>
            </a:r>
            <a:r>
              <a:rPr lang="ro-RO" sz="2800" b="1" i="1" dirty="0">
                <a:effectLst>
                  <a:outerShdw blurRad="38100" dist="38100" dir="2700000" algn="tl">
                    <a:srgbClr val="000000">
                      <a:alpha val="43137"/>
                    </a:srgbClr>
                  </a:outerShdw>
                </a:effectLst>
                <a:latin typeface="Bookman Old Style" panose="02050604050505020204" pitchFamily="18" charset="0"/>
                <a:cs typeface="Times New Roman" pitchFamily="18" charset="0"/>
              </a:rPr>
              <a:t>Par</a:t>
            </a:r>
            <a:r>
              <a:rPr lang="en-US" sz="2800" b="1" i="1" dirty="0" err="1">
                <a:effectLst>
                  <a:outerShdw blurRad="38100" dist="38100" dir="2700000" algn="tl">
                    <a:srgbClr val="000000">
                      <a:alpha val="43137"/>
                    </a:srgbClr>
                  </a:outerShdw>
                </a:effectLst>
                <a:latin typeface="Bookman Old Style" panose="02050604050505020204" pitchFamily="18" charset="0"/>
                <a:cs typeface="Times New Roman" pitchFamily="18" charset="0"/>
              </a:rPr>
              <a:t>ks</a:t>
            </a:r>
            <a:r>
              <a:rPr lang="en-US" sz="2800" b="1" i="1" dirty="0">
                <a:effectLst>
                  <a:outerShdw blurRad="38100" dist="38100" dir="2700000" algn="tl">
                    <a:srgbClr val="000000">
                      <a:alpha val="43137"/>
                    </a:srgbClr>
                  </a:outerShdw>
                </a:effectLst>
                <a:latin typeface="Bookman Old Style" panose="02050604050505020204" pitchFamily="18" charset="0"/>
                <a:cs typeface="Times New Roman" pitchFamily="18" charset="0"/>
              </a:rPr>
              <a:t> (IP)</a:t>
            </a:r>
            <a:endParaRPr lang="ru-RU" sz="2800" i="1" dirty="0">
              <a:effectLst>
                <a:outerShdw blurRad="38100" dist="38100" dir="2700000" algn="tl">
                  <a:srgbClr val="000000">
                    <a:alpha val="43137"/>
                  </a:srgbClr>
                </a:outerShdw>
              </a:effectLst>
              <a:latin typeface="Bookman Old Style" panose="02050604050505020204" pitchFamily="18" charset="0"/>
            </a:endParaRPr>
          </a:p>
        </p:txBody>
      </p:sp>
      <p:sp>
        <p:nvSpPr>
          <p:cNvPr id="26" name="Овал 25"/>
          <p:cNvSpPr/>
          <p:nvPr/>
        </p:nvSpPr>
        <p:spPr>
          <a:xfrm>
            <a:off x="2016657" y="3222898"/>
            <a:ext cx="215368" cy="215367"/>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Овал 26"/>
          <p:cNvSpPr/>
          <p:nvPr/>
        </p:nvSpPr>
        <p:spPr>
          <a:xfrm>
            <a:off x="685800" y="1772711"/>
            <a:ext cx="215368" cy="215367"/>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Овал 22"/>
          <p:cNvSpPr/>
          <p:nvPr/>
        </p:nvSpPr>
        <p:spPr>
          <a:xfrm>
            <a:off x="2124344" y="4761187"/>
            <a:ext cx="215368" cy="215367"/>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TextBox 18"/>
          <p:cNvSpPr txBox="1"/>
          <p:nvPr/>
        </p:nvSpPr>
        <p:spPr>
          <a:xfrm>
            <a:off x="4788024" y="1125538"/>
            <a:ext cx="3893524" cy="535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ct val="90000"/>
              </a:lnSpc>
            </a:pPr>
            <a:r>
              <a:rPr lang="en-US" sz="1600" b="1" dirty="0">
                <a:solidFill>
                  <a:schemeClr val="tx1"/>
                </a:solidFill>
                <a:latin typeface="Bookman Old Style" panose="02050604050505020204" pitchFamily="18" charset="0"/>
              </a:rPr>
              <a:t>Facilities for administration company and the residents of IP</a:t>
            </a:r>
            <a:endParaRPr lang="ru-RU" sz="1600" b="1" dirty="0">
              <a:solidFill>
                <a:schemeClr val="tx1"/>
              </a:solidFill>
              <a:latin typeface="Bookman Old Style" panose="02050604050505020204" pitchFamily="18" charset="0"/>
            </a:endParaRPr>
          </a:p>
        </p:txBody>
      </p:sp>
      <p:graphicFrame>
        <p:nvGraphicFramePr>
          <p:cNvPr id="3" name="Схема 2"/>
          <p:cNvGraphicFramePr/>
          <p:nvPr>
            <p:extLst>
              <p:ext uri="{D42A27DB-BD31-4B8C-83A1-F6EECF244321}">
                <p14:modId xmlns:p14="http://schemas.microsoft.com/office/powerpoint/2010/main" val="527387697"/>
              </p:ext>
            </p:extLst>
          </p:nvPr>
        </p:nvGraphicFramePr>
        <p:xfrm>
          <a:off x="3483879" y="1605669"/>
          <a:ext cx="5519936" cy="4822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899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576064"/>
          </a:xfrm>
        </p:spPr>
        <p:txBody>
          <a:bodyPr/>
          <a:lstStyle/>
          <a:p>
            <a:r>
              <a:rPr lang="en-US" sz="2800" b="1" i="1" dirty="0">
                <a:solidFill>
                  <a:schemeClr val="tx2"/>
                </a:solidFill>
                <a:latin typeface="Bookman Old Style" pitchFamily="18" charset="0"/>
              </a:rPr>
              <a:t>Giurgiulesti International Free Port (GIFP)</a:t>
            </a:r>
            <a:endParaRPr lang="ro-RO" sz="2800" b="1" i="1" dirty="0">
              <a:solidFill>
                <a:schemeClr val="tx2"/>
              </a:solidFill>
              <a:latin typeface="Bookman Old Style" pitchFamily="18" charset="0"/>
            </a:endParaRPr>
          </a:p>
        </p:txBody>
      </p:sp>
      <p:sp>
        <p:nvSpPr>
          <p:cNvPr id="5" name="Slide Number Placeholder 4"/>
          <p:cNvSpPr>
            <a:spLocks noGrp="1"/>
          </p:cNvSpPr>
          <p:nvPr>
            <p:ph type="sldNum" sz="quarter" idx="12"/>
          </p:nvPr>
        </p:nvSpPr>
        <p:spPr/>
        <p:txBody>
          <a:bodyPr/>
          <a:lstStyle/>
          <a:p>
            <a:pPr>
              <a:defRPr/>
            </a:pPr>
            <a:fld id="{46EC8C6D-15B0-45E7-8F27-CACB94F81F6D}" type="slidenum">
              <a:rPr lang="en-US" smtClean="0">
                <a:solidFill>
                  <a:prstClr val="black">
                    <a:tint val="75000"/>
                  </a:prstClr>
                </a:solidFill>
              </a:rPr>
              <a:pPr>
                <a:defRPr/>
              </a:pPr>
              <a:t>17</a:t>
            </a:fld>
            <a:endParaRPr lang="en-US" dirty="0">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4235040034"/>
              </p:ext>
            </p:extLst>
          </p:nvPr>
        </p:nvGraphicFramePr>
        <p:xfrm>
          <a:off x="12853" y="1268760"/>
          <a:ext cx="4271115"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7123" y="1129735"/>
            <a:ext cx="897307" cy="93610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8240" y="2109167"/>
            <a:ext cx="897307" cy="97327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28240" y="3088291"/>
            <a:ext cx="897307" cy="91478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27121" y="4003072"/>
            <a:ext cx="897309" cy="9361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29357" y="4947664"/>
            <a:ext cx="897307" cy="92960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13249" y="2799310"/>
            <a:ext cx="35115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124430" y="1424641"/>
            <a:ext cx="3960440" cy="923330"/>
          </a:xfrm>
          <a:prstGeom prst="rect">
            <a:avLst/>
          </a:prstGeom>
        </p:spPr>
        <p:txBody>
          <a:bodyPr wrap="square">
            <a:spAutoFit/>
          </a:bodyPr>
          <a:lstStyle/>
          <a:p>
            <a:pPr algn="ctr"/>
            <a:r>
              <a:rPr lang="en-US" dirty="0">
                <a:solidFill>
                  <a:srgbClr val="1F497D"/>
                </a:solidFill>
                <a:latin typeface="Georgia" panose="02040502050405020303" pitchFamily="18" charset="0"/>
                <a:cs typeface="+mn-cs"/>
              </a:rPr>
              <a:t>Giurgiulesti International Free Ports’ entire territory has a status similar to free economic zone. </a:t>
            </a:r>
          </a:p>
        </p:txBody>
      </p:sp>
    </p:spTree>
    <p:extLst>
      <p:ext uri="{BB962C8B-B14F-4D97-AF65-F5344CB8AC3E}">
        <p14:creationId xmlns:p14="http://schemas.microsoft.com/office/powerpoint/2010/main" val="3153017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12224" cy="792088"/>
          </a:xfrm>
        </p:spPr>
        <p:txBody>
          <a:bodyPr>
            <a:noAutofit/>
          </a:bodyPr>
          <a:lstStyle/>
          <a:p>
            <a:r>
              <a:rPr lang="en-US" sz="2800" b="1" dirty="0">
                <a:latin typeface="Bookman Old Style" panose="02050604050505020204" pitchFamily="18" charset="0"/>
              </a:rPr>
              <a:t>Investment attraction &amp; export promotion</a:t>
            </a:r>
            <a:br>
              <a:rPr lang="en-US" sz="2800" b="1" dirty="0">
                <a:latin typeface="Bookman Old Style" panose="02050604050505020204" pitchFamily="18" charset="0"/>
              </a:rPr>
            </a:br>
            <a:r>
              <a:rPr lang="ro-RO" sz="2800" b="1" dirty="0">
                <a:latin typeface="Bookman Old Style" panose="02050604050505020204" pitchFamily="18" charset="0"/>
              </a:rPr>
              <a:t>priority sectors</a:t>
            </a:r>
          </a:p>
        </p:txBody>
      </p:sp>
      <p:sp>
        <p:nvSpPr>
          <p:cNvPr id="3" name="Content Placeholder 2"/>
          <p:cNvSpPr>
            <a:spLocks noGrp="1"/>
          </p:cNvSpPr>
          <p:nvPr>
            <p:ph idx="1"/>
          </p:nvPr>
        </p:nvSpPr>
        <p:spPr>
          <a:xfrm>
            <a:off x="467544" y="1484784"/>
            <a:ext cx="8229600" cy="4464496"/>
          </a:xfrm>
        </p:spPr>
        <p:txBody>
          <a:bodyPr/>
          <a:lstStyle/>
          <a:p>
            <a:pPr>
              <a:buFont typeface="Wingdings" pitchFamily="2" charset="2"/>
              <a:buChar char="ü"/>
            </a:pPr>
            <a:r>
              <a:rPr lang="en-US" sz="2000" b="1" dirty="0">
                <a:solidFill>
                  <a:srgbClr val="88AD00"/>
                </a:solidFill>
              </a:rPr>
              <a:t>Information and Communication Technologies</a:t>
            </a:r>
          </a:p>
          <a:p>
            <a:pPr>
              <a:spcBef>
                <a:spcPts val="2400"/>
              </a:spcBef>
              <a:buFont typeface="Wingdings" pitchFamily="2" charset="2"/>
              <a:buChar char="ü"/>
            </a:pPr>
            <a:r>
              <a:rPr lang="ro-RO" sz="2000" b="1" dirty="0">
                <a:solidFill>
                  <a:srgbClr val="88AD00"/>
                </a:solidFill>
              </a:rPr>
              <a:t>Automotive</a:t>
            </a:r>
            <a:r>
              <a:rPr lang="ro-RO" sz="2000" dirty="0">
                <a:solidFill>
                  <a:srgbClr val="88AD00"/>
                </a:solidFill>
              </a:rPr>
              <a:t>:</a:t>
            </a:r>
            <a:r>
              <a:rPr lang="ro-RO" sz="2000" dirty="0"/>
              <a:t> wiring harness , </a:t>
            </a:r>
            <a:r>
              <a:rPr lang="en-US" sz="2000" dirty="0"/>
              <a:t>pumps, testing equipment </a:t>
            </a:r>
            <a:r>
              <a:rPr lang="ro-RO" sz="2000" dirty="0"/>
              <a:t>etc.</a:t>
            </a:r>
          </a:p>
          <a:p>
            <a:pPr>
              <a:spcBef>
                <a:spcPts val="2400"/>
              </a:spcBef>
              <a:buFont typeface="Wingdings" pitchFamily="2" charset="2"/>
              <a:buChar char="ü"/>
            </a:pPr>
            <a:r>
              <a:rPr lang="en-US" sz="2000" b="1" dirty="0" smtClean="0">
                <a:solidFill>
                  <a:srgbClr val="88AD00"/>
                </a:solidFill>
                <a:latin typeface="Calibri" pitchFamily="34" charset="0"/>
              </a:rPr>
              <a:t>Business Process Outsourcing</a:t>
            </a:r>
            <a:r>
              <a:rPr lang="ro-RO" sz="2000" b="1" dirty="0" smtClean="0">
                <a:solidFill>
                  <a:srgbClr val="88AD00"/>
                </a:solidFill>
                <a:latin typeface="Calibri" pitchFamily="34" charset="0"/>
              </a:rPr>
              <a:t>: </a:t>
            </a:r>
            <a:r>
              <a:rPr lang="en-US" sz="2000" dirty="0">
                <a:latin typeface="Calibri" pitchFamily="34" charset="0"/>
              </a:rPr>
              <a:t>call centers and other outsourcing activities to support business</a:t>
            </a:r>
            <a:endParaRPr lang="ro-RO" sz="2000" dirty="0">
              <a:latin typeface="Calibri" pitchFamily="34" charset="0"/>
            </a:endParaRPr>
          </a:p>
          <a:p>
            <a:pPr>
              <a:spcBef>
                <a:spcPts val="2400"/>
              </a:spcBef>
              <a:buFont typeface="Wingdings" pitchFamily="2" charset="2"/>
              <a:buChar char="ü"/>
            </a:pPr>
            <a:r>
              <a:rPr lang="en-US" sz="2000" b="1" dirty="0">
                <a:solidFill>
                  <a:srgbClr val="88AD00"/>
                </a:solidFill>
              </a:rPr>
              <a:t>Manufacture of machinery and </a:t>
            </a:r>
            <a:r>
              <a:rPr lang="en-US" sz="2000" b="1" dirty="0" smtClean="0">
                <a:solidFill>
                  <a:srgbClr val="88AD00"/>
                </a:solidFill>
              </a:rPr>
              <a:t>spare parts</a:t>
            </a:r>
            <a:endParaRPr lang="en-US" sz="2000" b="1" dirty="0">
              <a:solidFill>
                <a:srgbClr val="88AD00"/>
              </a:solidFill>
            </a:endParaRPr>
          </a:p>
          <a:p>
            <a:pPr>
              <a:spcBef>
                <a:spcPts val="2400"/>
              </a:spcBef>
              <a:buFont typeface="Wingdings" pitchFamily="2" charset="2"/>
              <a:buChar char="ü"/>
            </a:pPr>
            <a:r>
              <a:rPr lang="ro-RO" sz="2000" b="1" dirty="0">
                <a:solidFill>
                  <a:srgbClr val="88AD00"/>
                </a:solidFill>
              </a:rPr>
              <a:t>Textile:</a:t>
            </a:r>
            <a:r>
              <a:rPr lang="ro-RO" sz="2000" dirty="0"/>
              <a:t> footwear, clothing, leather processing</a:t>
            </a:r>
          </a:p>
          <a:p>
            <a:pPr>
              <a:spcBef>
                <a:spcPts val="2400"/>
              </a:spcBef>
              <a:buFont typeface="Wingdings" pitchFamily="2" charset="2"/>
              <a:buChar char="ü"/>
            </a:pPr>
            <a:r>
              <a:rPr lang="ro-RO" sz="2000" b="1" dirty="0">
                <a:solidFill>
                  <a:srgbClr val="88AD00"/>
                </a:solidFill>
              </a:rPr>
              <a:t>Electric devices</a:t>
            </a:r>
            <a:endParaRPr lang="en-US" sz="2000" b="1" dirty="0">
              <a:solidFill>
                <a:srgbClr val="88AD00"/>
              </a:solidFill>
            </a:endParaRPr>
          </a:p>
          <a:p>
            <a:pPr>
              <a:spcBef>
                <a:spcPts val="2400"/>
              </a:spcBef>
              <a:buFont typeface="Wingdings" pitchFamily="2" charset="2"/>
              <a:buChar char="ü"/>
            </a:pPr>
            <a:r>
              <a:rPr lang="en-US" sz="2000" b="1" dirty="0">
                <a:solidFill>
                  <a:srgbClr val="88AD00"/>
                </a:solidFill>
              </a:rPr>
              <a:t>Agriculture &amp; Food processing</a:t>
            </a:r>
          </a:p>
          <a:p>
            <a:pPr>
              <a:buNone/>
            </a:pPr>
            <a:endParaRPr lang="en-US" sz="2000" dirty="0"/>
          </a:p>
        </p:txBody>
      </p:sp>
    </p:spTree>
    <p:extLst>
      <p:ext uri="{BB962C8B-B14F-4D97-AF65-F5344CB8AC3E}">
        <p14:creationId xmlns:p14="http://schemas.microsoft.com/office/powerpoint/2010/main" val="421228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7120" y="332656"/>
            <a:ext cx="4392488" cy="792088"/>
          </a:xfrm>
        </p:spPr>
        <p:txBody>
          <a:bodyPr>
            <a:noAutofit/>
          </a:bodyPr>
          <a:lstStyle/>
          <a:p>
            <a:r>
              <a:rPr lang="ro-RO" sz="2800" b="1" dirty="0">
                <a:latin typeface="Bookman Old Style" panose="02050604050505020204" pitchFamily="18" charset="0"/>
              </a:rPr>
              <a:t>IT</a:t>
            </a:r>
            <a:r>
              <a:rPr lang="en-US" sz="2800" b="1" dirty="0">
                <a:latin typeface="Bookman Old Style" panose="02050604050505020204" pitchFamily="18" charset="0"/>
              </a:rPr>
              <a:t> </a:t>
            </a:r>
            <a:r>
              <a:rPr lang="ro-RO" sz="2800" b="1" dirty="0">
                <a:latin typeface="Bookman Old Style" panose="02050604050505020204" pitchFamily="18" charset="0"/>
              </a:rPr>
              <a:t>&amp; </a:t>
            </a:r>
            <a:r>
              <a:rPr lang="en-US" sz="2800" b="1" dirty="0">
                <a:latin typeface="Bookman Old Style" panose="02050604050505020204" pitchFamily="18" charset="0"/>
              </a:rPr>
              <a:t>Communications </a:t>
            </a:r>
            <a:endParaRPr lang="ro-RO" sz="2800" dirty="0">
              <a:latin typeface="Bookman Old Style" panose="02050604050505020204" pitchFamily="18" charset="0"/>
            </a:endParaRPr>
          </a:p>
        </p:txBody>
      </p:sp>
      <p:sp>
        <p:nvSpPr>
          <p:cNvPr id="6" name="Объект 2"/>
          <p:cNvSpPr>
            <a:spLocks noGrp="1"/>
          </p:cNvSpPr>
          <p:nvPr>
            <p:ph idx="1"/>
          </p:nvPr>
        </p:nvSpPr>
        <p:spPr>
          <a:xfrm>
            <a:off x="429816" y="1412776"/>
            <a:ext cx="8229600" cy="3384376"/>
          </a:xfrm>
        </p:spPr>
        <p:txBody>
          <a:bodyPr/>
          <a:lstStyle/>
          <a:p>
            <a:pPr>
              <a:spcAft>
                <a:spcPts val="1200"/>
              </a:spcAft>
            </a:pPr>
            <a:r>
              <a:rPr lang="en-US" sz="1900" dirty="0">
                <a:latin typeface="Arial" panose="020B0604020202020204" pitchFamily="34" charset="0"/>
                <a:cs typeface="Arial" panose="020B0604020202020204" pitchFamily="34" charset="0"/>
              </a:rPr>
              <a:t>sector with a </a:t>
            </a:r>
            <a:r>
              <a:rPr lang="en-US" sz="1900" b="1" dirty="0">
                <a:solidFill>
                  <a:srgbClr val="88AD00"/>
                </a:solidFill>
                <a:latin typeface="Arial" panose="020B0604020202020204" pitchFamily="34" charset="0"/>
                <a:cs typeface="Arial" panose="020B0604020202020204" pitchFamily="34" charset="0"/>
              </a:rPr>
              <a:t>very</a:t>
            </a:r>
            <a:r>
              <a:rPr lang="en-US" sz="1900" dirty="0">
                <a:solidFill>
                  <a:srgbClr val="88AD00"/>
                </a:solidFill>
                <a:latin typeface="Arial" panose="020B0604020202020204" pitchFamily="34" charset="0"/>
                <a:cs typeface="Arial" panose="020B0604020202020204" pitchFamily="34" charset="0"/>
              </a:rPr>
              <a:t> </a:t>
            </a:r>
            <a:r>
              <a:rPr lang="en-US" sz="1900" b="1" dirty="0">
                <a:solidFill>
                  <a:srgbClr val="88AD00"/>
                </a:solidFill>
                <a:latin typeface="Arial" panose="020B0604020202020204" pitchFamily="34" charset="0"/>
                <a:cs typeface="Arial" panose="020B0604020202020204" pitchFamily="34" charset="0"/>
              </a:rPr>
              <a:t>rapid development</a:t>
            </a:r>
            <a:r>
              <a:rPr lang="vi-VN" sz="1900" dirty="0">
                <a:latin typeface="Arial" panose="020B0604020202020204" pitchFamily="34" charset="0"/>
                <a:cs typeface="Arial" panose="020B0604020202020204" pitchFamily="34" charset="0"/>
              </a:rPr>
              <a:t>;</a:t>
            </a:r>
          </a:p>
          <a:p>
            <a:pPr>
              <a:spcAft>
                <a:spcPts val="1200"/>
              </a:spcAft>
            </a:pPr>
            <a:r>
              <a:rPr lang="en-US" sz="1900" dirty="0">
                <a:latin typeface="Arial" panose="020B0604020202020204" pitchFamily="34" charset="0"/>
                <a:cs typeface="Arial" panose="020B0604020202020204" pitchFamily="34" charset="0"/>
              </a:rPr>
              <a:t>high penetration of </a:t>
            </a:r>
            <a:r>
              <a:rPr lang="en-US" sz="1900" b="1" dirty="0">
                <a:solidFill>
                  <a:srgbClr val="88AD00"/>
                </a:solidFill>
                <a:latin typeface="Arial" panose="020B0604020202020204" pitchFamily="34" charset="0"/>
                <a:cs typeface="Arial" panose="020B0604020202020204" pitchFamily="34" charset="0"/>
              </a:rPr>
              <a:t>fixed telephony </a:t>
            </a:r>
            <a:r>
              <a:rPr lang="vi-VN" sz="1900" dirty="0">
                <a:latin typeface="Arial" panose="020B0604020202020204" pitchFamily="34" charset="0"/>
                <a:cs typeface="Arial" panose="020B0604020202020204" pitchFamily="34" charset="0"/>
              </a:rPr>
              <a:t>(33%);</a:t>
            </a:r>
          </a:p>
          <a:p>
            <a:pPr>
              <a:spcAft>
                <a:spcPts val="1200"/>
              </a:spcAft>
            </a:pPr>
            <a:r>
              <a:rPr lang="en-US" sz="1900" dirty="0">
                <a:latin typeface="Arial" panose="020B0604020202020204" pitchFamily="34" charset="0"/>
                <a:cs typeface="Arial" panose="020B0604020202020204" pitchFamily="34" charset="0"/>
              </a:rPr>
              <a:t>high penetration of </a:t>
            </a:r>
            <a:r>
              <a:rPr lang="en-US" sz="1900" b="1" dirty="0">
                <a:solidFill>
                  <a:srgbClr val="88AD00"/>
                </a:solidFill>
                <a:latin typeface="Arial" panose="020B0604020202020204" pitchFamily="34" charset="0"/>
                <a:cs typeface="Arial" panose="020B0604020202020204" pitchFamily="34" charset="0"/>
              </a:rPr>
              <a:t>mobile telephony</a:t>
            </a:r>
            <a:r>
              <a:rPr lang="vi-VN" sz="1900" dirty="0">
                <a:latin typeface="Arial" panose="020B0604020202020204" pitchFamily="34" charset="0"/>
                <a:cs typeface="Arial" panose="020B0604020202020204" pitchFamily="34" charset="0"/>
              </a:rPr>
              <a:t>; </a:t>
            </a:r>
            <a:r>
              <a:rPr lang="en-US" sz="1900" b="1" dirty="0">
                <a:solidFill>
                  <a:srgbClr val="88AD00"/>
                </a:solidFill>
                <a:latin typeface="Arial" panose="020B0604020202020204" pitchFamily="34" charset="0"/>
                <a:cs typeface="Arial" panose="020B0604020202020204" pitchFamily="34" charset="0"/>
              </a:rPr>
              <a:t>3 operators; 3G &amp; 4G</a:t>
            </a:r>
            <a:r>
              <a:rPr lang="ro-RO" sz="1900" dirty="0">
                <a:latin typeface="Arial" panose="020B0604020202020204" pitchFamily="34" charset="0"/>
                <a:cs typeface="Arial" panose="020B0604020202020204" pitchFamily="34" charset="0"/>
              </a:rPr>
              <a:t>;</a:t>
            </a:r>
            <a:endParaRPr lang="vi-VN" sz="1900" dirty="0">
              <a:latin typeface="Arial" panose="020B0604020202020204" pitchFamily="34" charset="0"/>
              <a:cs typeface="Arial" panose="020B0604020202020204" pitchFamily="34" charset="0"/>
            </a:endParaRPr>
          </a:p>
          <a:p>
            <a:pPr>
              <a:spcAft>
                <a:spcPts val="1200"/>
              </a:spcAft>
            </a:pPr>
            <a:r>
              <a:rPr lang="en-US" sz="1900" dirty="0">
                <a:latin typeface="Arial" panose="020B0604020202020204" pitchFamily="34" charset="0"/>
                <a:cs typeface="Arial" panose="020B0604020202020204" pitchFamily="34" charset="0"/>
              </a:rPr>
              <a:t>high penetration of </a:t>
            </a:r>
            <a:r>
              <a:rPr lang="en-US" sz="1900" b="1" dirty="0">
                <a:solidFill>
                  <a:srgbClr val="88AD00"/>
                </a:solidFill>
                <a:latin typeface="Arial" panose="020B0604020202020204" pitchFamily="34" charset="0"/>
                <a:cs typeface="Arial" panose="020B0604020202020204" pitchFamily="34" charset="0"/>
              </a:rPr>
              <a:t>cable TV</a:t>
            </a:r>
            <a:r>
              <a:rPr lang="vi-VN" sz="1900" dirty="0">
                <a:latin typeface="Arial" panose="020B0604020202020204" pitchFamily="34" charset="0"/>
                <a:cs typeface="Arial" panose="020B0604020202020204" pitchFamily="34" charset="0"/>
              </a:rPr>
              <a:t>;</a:t>
            </a:r>
          </a:p>
          <a:p>
            <a:pPr>
              <a:spcAft>
                <a:spcPts val="1200"/>
              </a:spcAft>
            </a:pPr>
            <a:r>
              <a:rPr lang="en-US" sz="1900" dirty="0">
                <a:latin typeface="Arial" panose="020B0604020202020204" pitchFamily="34" charset="0"/>
                <a:cs typeface="Arial" panose="020B0604020202020204" pitchFamily="34" charset="0"/>
              </a:rPr>
              <a:t>broadband </a:t>
            </a:r>
            <a:r>
              <a:rPr lang="en-US" sz="1900" b="1" dirty="0">
                <a:solidFill>
                  <a:srgbClr val="88AD00"/>
                </a:solidFill>
                <a:latin typeface="Arial" panose="020B0604020202020204" pitchFamily="34" charset="0"/>
                <a:cs typeface="Arial" panose="020B0604020202020204" pitchFamily="34" charset="0"/>
              </a:rPr>
              <a:t>Internet</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and</a:t>
            </a:r>
            <a:r>
              <a:rPr lang="en-US" sz="1900" b="1" dirty="0">
                <a:latin typeface="Arial" panose="020B0604020202020204" pitchFamily="34" charset="0"/>
                <a:cs typeface="Arial" panose="020B0604020202020204" pitchFamily="34" charset="0"/>
              </a:rPr>
              <a:t> </a:t>
            </a:r>
            <a:r>
              <a:rPr lang="en-US" sz="1900" b="1" dirty="0">
                <a:solidFill>
                  <a:srgbClr val="88AD00"/>
                </a:solidFill>
                <a:latin typeface="Arial" panose="020B0604020202020204" pitchFamily="34" charset="0"/>
                <a:cs typeface="Arial" panose="020B0604020202020204" pitchFamily="34" charset="0"/>
              </a:rPr>
              <a:t>IP TV </a:t>
            </a:r>
            <a:r>
              <a:rPr lang="en-US" sz="1900" dirty="0">
                <a:latin typeface="Arial" panose="020B0604020202020204" pitchFamily="34" charset="0"/>
                <a:cs typeface="Arial" panose="020B0604020202020204" pitchFamily="34" charset="0"/>
              </a:rPr>
              <a:t>- growing areas </a:t>
            </a:r>
            <a:r>
              <a:rPr lang="ro-RO" sz="1900" dirty="0">
                <a:latin typeface="Arial" pitchFamily="34" charset="0"/>
                <a:cs typeface="Arial" pitchFamily="34" charset="0"/>
              </a:rPr>
              <a:t>(</a:t>
            </a:r>
            <a:r>
              <a:rPr lang="en-US" sz="1900" dirty="0">
                <a:latin typeface="Arial" pitchFamily="34" charset="0"/>
                <a:cs typeface="Arial" pitchFamily="34" charset="0"/>
              </a:rPr>
              <a:t>no. 1</a:t>
            </a:r>
            <a:r>
              <a:rPr lang="ro-RO" sz="1900" dirty="0">
                <a:latin typeface="Arial" pitchFamily="34" charset="0"/>
                <a:cs typeface="Arial" pitchFamily="34" charset="0"/>
              </a:rPr>
              <a:t>5 </a:t>
            </a:r>
            <a:r>
              <a:rPr lang="en-US" sz="1900" dirty="0">
                <a:latin typeface="Arial" pitchFamily="34" charset="0"/>
                <a:cs typeface="Arial" pitchFamily="34" charset="0"/>
              </a:rPr>
              <a:t>in the world</a:t>
            </a:r>
            <a:r>
              <a:rPr lang="ro-RO" sz="1900" dirty="0">
                <a:latin typeface="Arial" pitchFamily="34" charset="0"/>
                <a:cs typeface="Arial" pitchFamily="34" charset="0"/>
              </a:rPr>
              <a:t>)</a:t>
            </a:r>
            <a:r>
              <a:rPr lang="vi-VN" sz="1900" dirty="0">
                <a:latin typeface="Arial" panose="020B0604020202020204" pitchFamily="34" charset="0"/>
                <a:cs typeface="Arial" panose="020B0604020202020204" pitchFamily="34" charset="0"/>
              </a:rPr>
              <a:t>;</a:t>
            </a:r>
            <a:endParaRPr lang="ro-RO" sz="1900" dirty="0">
              <a:latin typeface="Arial" panose="020B0604020202020204" pitchFamily="34" charset="0"/>
              <a:cs typeface="Arial" panose="020B0604020202020204" pitchFamily="34" charset="0"/>
            </a:endParaRPr>
          </a:p>
          <a:p>
            <a:pPr>
              <a:spcAft>
                <a:spcPts val="1200"/>
              </a:spcAft>
            </a:pPr>
            <a:r>
              <a:rPr lang="en-US" sz="1900" dirty="0">
                <a:latin typeface="Arial" panose="020B0604020202020204" pitchFamily="34" charset="0"/>
                <a:cs typeface="Arial" panose="020B0604020202020204" pitchFamily="34" charset="0"/>
              </a:rPr>
              <a:t>high </a:t>
            </a:r>
            <a:r>
              <a:rPr lang="vi-VN" sz="1900" dirty="0">
                <a:latin typeface="Arial" pitchFamily="34" charset="0"/>
                <a:cs typeface="Arial" pitchFamily="34" charset="0"/>
              </a:rPr>
              <a:t>speed loading data </a:t>
            </a:r>
            <a:r>
              <a:rPr lang="ro-RO" sz="1900" dirty="0">
                <a:latin typeface="Arial" pitchFamily="34" charset="0"/>
                <a:cs typeface="Arial" pitchFamily="34" charset="0"/>
              </a:rPr>
              <a:t>- </a:t>
            </a:r>
            <a:r>
              <a:rPr lang="en-US" sz="1900" dirty="0">
                <a:latin typeface="Arial" pitchFamily="34" charset="0"/>
                <a:cs typeface="Arial" pitchFamily="34" charset="0"/>
              </a:rPr>
              <a:t>no. 6</a:t>
            </a:r>
            <a:r>
              <a:rPr lang="ro-RO" sz="1900" dirty="0">
                <a:latin typeface="Arial" pitchFamily="34" charset="0"/>
                <a:cs typeface="Arial" pitchFamily="34" charset="0"/>
              </a:rPr>
              <a:t> </a:t>
            </a:r>
            <a:r>
              <a:rPr lang="en-US" sz="1900" dirty="0">
                <a:latin typeface="Arial" pitchFamily="34" charset="0"/>
                <a:cs typeface="Arial" pitchFamily="34" charset="0"/>
              </a:rPr>
              <a:t>in the world</a:t>
            </a:r>
            <a:endParaRPr lang="ro-RO" sz="1900" dirty="0">
              <a:latin typeface="Arial" pitchFamily="34" charset="0"/>
              <a:cs typeface="Arial" pitchFamily="34" charset="0"/>
            </a:endParaRPr>
          </a:p>
          <a:p>
            <a:pPr>
              <a:spcAft>
                <a:spcPts val="1200"/>
              </a:spcAft>
            </a:pPr>
            <a:r>
              <a:rPr lang="en-US" sz="1900" b="1" dirty="0">
                <a:solidFill>
                  <a:srgbClr val="88AD00"/>
                </a:solidFill>
                <a:latin typeface="Arial" panose="020B0604020202020204" pitchFamily="34" charset="0"/>
                <a:cs typeface="Arial" panose="020B0604020202020204" pitchFamily="34" charset="0"/>
              </a:rPr>
              <a:t>qualified human resources </a:t>
            </a:r>
            <a:r>
              <a:rPr lang="en-US" sz="1900" dirty="0">
                <a:latin typeface="Arial" panose="020B0604020202020204" pitchFamily="34" charset="0"/>
                <a:cs typeface="Arial" panose="020B0604020202020204" pitchFamily="34" charset="0"/>
              </a:rPr>
              <a:t>- incentive for IT companies</a:t>
            </a:r>
          </a:p>
        </p:txBody>
      </p:sp>
      <p:pic>
        <p:nvPicPr>
          <p:cNvPr id="8" name="Рисунок 5" descr="prezfr.png"/>
          <p:cNvPicPr>
            <a:picLocks noChangeAspect="1"/>
          </p:cNvPicPr>
          <p:nvPr/>
        </p:nvPicPr>
        <p:blipFill>
          <a:blip r:embed="rId3" cstate="print"/>
          <a:stretch>
            <a:fillRect/>
          </a:stretch>
        </p:blipFill>
        <p:spPr>
          <a:xfrm>
            <a:off x="251520" y="4941168"/>
            <a:ext cx="8586193" cy="1451992"/>
          </a:xfrm>
          <a:prstGeom prst="rect">
            <a:avLst/>
          </a:prstGeom>
        </p:spPr>
      </p:pic>
    </p:spTree>
    <p:extLst>
      <p:ext uri="{BB962C8B-B14F-4D97-AF65-F5344CB8AC3E}">
        <p14:creationId xmlns:p14="http://schemas.microsoft.com/office/powerpoint/2010/main" val="400403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71600" y="188640"/>
            <a:ext cx="7519032" cy="792088"/>
          </a:xfrm>
        </p:spPr>
        <p:txBody>
          <a:bodyPr>
            <a:noAutofit/>
          </a:bodyPr>
          <a:lstStyle/>
          <a:p>
            <a:pPr algn="ctr"/>
            <a:r>
              <a:rPr lang="ro-RO" sz="2800" b="1" dirty="0">
                <a:solidFill>
                  <a:schemeClr val="accent1">
                    <a:lumMod val="75000"/>
                  </a:schemeClr>
                </a:solidFill>
                <a:latin typeface="Bookman Old Style" panose="02050604050505020204" pitchFamily="18" charset="0"/>
              </a:rPr>
              <a:t>Republic</a:t>
            </a:r>
            <a:r>
              <a:rPr lang="en-US" sz="2800" b="1" dirty="0">
                <a:solidFill>
                  <a:schemeClr val="accent1">
                    <a:lumMod val="75000"/>
                  </a:schemeClr>
                </a:solidFill>
                <a:latin typeface="Bookman Old Style" panose="02050604050505020204" pitchFamily="18" charset="0"/>
              </a:rPr>
              <a:t> of</a:t>
            </a:r>
            <a:r>
              <a:rPr lang="ro-RO" sz="2800" b="1" dirty="0">
                <a:solidFill>
                  <a:schemeClr val="accent1">
                    <a:lumMod val="75000"/>
                  </a:schemeClr>
                </a:solidFill>
                <a:latin typeface="Bookman Old Style" panose="02050604050505020204" pitchFamily="18" charset="0"/>
              </a:rPr>
              <a:t> Moldova</a:t>
            </a:r>
            <a:r>
              <a:rPr lang="en-US" sz="2800" b="1" dirty="0">
                <a:solidFill>
                  <a:schemeClr val="accent1">
                    <a:lumMod val="75000"/>
                  </a:schemeClr>
                </a:solidFill>
                <a:latin typeface="Bookman Old Style" panose="02050604050505020204" pitchFamily="18" charset="0"/>
              </a:rPr>
              <a:t> </a:t>
            </a:r>
            <a:br>
              <a:rPr lang="en-US" sz="2800" b="1" dirty="0">
                <a:solidFill>
                  <a:schemeClr val="accent1">
                    <a:lumMod val="75000"/>
                  </a:schemeClr>
                </a:solidFill>
                <a:latin typeface="Bookman Old Style" panose="02050604050505020204" pitchFamily="18" charset="0"/>
              </a:rPr>
            </a:br>
            <a:r>
              <a:rPr lang="en-US" sz="2800" b="1" dirty="0" smtClean="0">
                <a:solidFill>
                  <a:schemeClr val="accent1">
                    <a:lumMod val="75000"/>
                  </a:schemeClr>
                </a:solidFill>
                <a:latin typeface="Bookman Old Style" panose="02050604050505020204" pitchFamily="18" charset="0"/>
              </a:rPr>
              <a:t>a </a:t>
            </a:r>
            <a:r>
              <a:rPr lang="en-US" sz="2800" b="1" dirty="0">
                <a:solidFill>
                  <a:schemeClr val="accent1">
                    <a:lumMod val="75000"/>
                  </a:schemeClr>
                </a:solidFill>
                <a:latin typeface="Bookman Old Style" panose="02050604050505020204" pitchFamily="18" charset="0"/>
              </a:rPr>
              <a:t>bridge between </a:t>
            </a:r>
            <a:r>
              <a:rPr lang="ro-RO" sz="2800" b="1" dirty="0">
                <a:solidFill>
                  <a:schemeClr val="accent1">
                    <a:lumMod val="75000"/>
                  </a:schemeClr>
                </a:solidFill>
                <a:latin typeface="Bookman Old Style" panose="02050604050505020204" pitchFamily="18" charset="0"/>
              </a:rPr>
              <a:t>E</a:t>
            </a:r>
            <a:r>
              <a:rPr lang="en-US" sz="2800" b="1" dirty="0">
                <a:solidFill>
                  <a:schemeClr val="accent1">
                    <a:lumMod val="75000"/>
                  </a:schemeClr>
                </a:solidFill>
                <a:latin typeface="Bookman Old Style" panose="02050604050505020204" pitchFamily="18" charset="0"/>
              </a:rPr>
              <a:t>a</a:t>
            </a:r>
            <a:r>
              <a:rPr lang="ro-RO" sz="2800" b="1" dirty="0">
                <a:solidFill>
                  <a:schemeClr val="accent1">
                    <a:lumMod val="75000"/>
                  </a:schemeClr>
                </a:solidFill>
                <a:latin typeface="Bookman Old Style" panose="02050604050505020204" pitchFamily="18" charset="0"/>
              </a:rPr>
              <a:t>st </a:t>
            </a:r>
            <a:r>
              <a:rPr lang="en-US" sz="2800" b="1" dirty="0">
                <a:solidFill>
                  <a:schemeClr val="accent1">
                    <a:lumMod val="75000"/>
                  </a:schemeClr>
                </a:solidFill>
                <a:latin typeface="Bookman Old Style" panose="02050604050505020204" pitchFamily="18" charset="0"/>
              </a:rPr>
              <a:t>and W</a:t>
            </a:r>
            <a:r>
              <a:rPr lang="ro-RO" sz="2800" b="1" dirty="0">
                <a:solidFill>
                  <a:schemeClr val="accent1">
                    <a:lumMod val="75000"/>
                  </a:schemeClr>
                </a:solidFill>
                <a:latin typeface="Bookman Old Style" panose="02050604050505020204" pitchFamily="18" charset="0"/>
              </a:rPr>
              <a:t>est</a:t>
            </a:r>
            <a:endParaRPr lang="en-US" sz="2800" b="1" dirty="0">
              <a:solidFill>
                <a:schemeClr val="accent1">
                  <a:lumMod val="75000"/>
                </a:schemeClr>
              </a:solidFill>
              <a:latin typeface="Bookman Old Style" panose="02050604050505020204" pitchFamily="18" charset="0"/>
            </a:endParaRPr>
          </a:p>
        </p:txBody>
      </p:sp>
      <p:pic>
        <p:nvPicPr>
          <p:cNvPr id="7" name="Picture 3" descr="C:\Users\Victor\Desktop\Новый рисунок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63" y="1124744"/>
            <a:ext cx="8610601" cy="509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40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59755" y="260648"/>
            <a:ext cx="4453059" cy="54648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50000"/>
              </a:lnSpc>
            </a:pPr>
            <a:r>
              <a:rPr lang="en-US" sz="2800" b="1" dirty="0">
                <a:solidFill>
                  <a:srgbClr val="373B4C"/>
                </a:solidFill>
                <a:latin typeface="Bookman Old Style" panose="02050604050505020204" pitchFamily="18" charset="0"/>
              </a:rPr>
              <a:t>Automotive Industry</a:t>
            </a:r>
          </a:p>
        </p:txBody>
      </p:sp>
      <p:sp>
        <p:nvSpPr>
          <p:cNvPr id="7" name="TextBox 6"/>
          <p:cNvSpPr txBox="1"/>
          <p:nvPr/>
        </p:nvSpPr>
        <p:spPr>
          <a:xfrm>
            <a:off x="136928" y="956846"/>
            <a:ext cx="8016472" cy="338554"/>
          </a:xfrm>
          <a:prstGeom prst="rect">
            <a:avLst/>
          </a:prstGeom>
          <a:noFill/>
        </p:spPr>
        <p:txBody>
          <a:bodyPr wrap="square">
            <a:spAutoFit/>
          </a:bodyPr>
          <a:lstStyle/>
          <a:p>
            <a:pPr>
              <a:defRPr/>
            </a:pPr>
            <a:r>
              <a:rPr lang="en-US" sz="1600" b="1" dirty="0">
                <a:solidFill>
                  <a:srgbClr val="374652"/>
                </a:solidFill>
              </a:rPr>
              <a:t>Automotive components that can be  produced competitively in Moldova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287" y="1366607"/>
            <a:ext cx="694859" cy="69485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169" y="1382609"/>
            <a:ext cx="742903" cy="74290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217" y="1342531"/>
            <a:ext cx="764143" cy="76414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7169" y="1197736"/>
            <a:ext cx="839854" cy="83985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0496" y="1212975"/>
            <a:ext cx="735011" cy="73501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7743" y="1212042"/>
            <a:ext cx="1067875" cy="10678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7146" y="1066800"/>
            <a:ext cx="1144084" cy="1144084"/>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0948" y="1396051"/>
            <a:ext cx="811248" cy="811248"/>
          </a:xfrm>
          <a:prstGeom prst="rect">
            <a:avLst/>
          </a:prstGeom>
        </p:spPr>
      </p:pic>
      <p:sp>
        <p:nvSpPr>
          <p:cNvPr id="16" name="TextBox 15"/>
          <p:cNvSpPr txBox="1"/>
          <p:nvPr/>
        </p:nvSpPr>
        <p:spPr>
          <a:xfrm>
            <a:off x="310976" y="2182214"/>
            <a:ext cx="1131956" cy="954107"/>
          </a:xfrm>
          <a:prstGeom prst="rect">
            <a:avLst/>
          </a:prstGeom>
          <a:noFill/>
        </p:spPr>
        <p:txBody>
          <a:bodyPr wrap="square" rtlCol="0">
            <a:spAutoFit/>
          </a:bodyPr>
          <a:lstStyle/>
          <a:p>
            <a:r>
              <a:rPr lang="en-US" sz="1400" b="1" dirty="0">
                <a:solidFill>
                  <a:srgbClr val="374652"/>
                </a:solidFill>
                <a:latin typeface="+mn-lt"/>
              </a:rPr>
              <a:t>Cable assemblies and wiring harnesses</a:t>
            </a:r>
          </a:p>
        </p:txBody>
      </p:sp>
      <p:sp>
        <p:nvSpPr>
          <p:cNvPr id="17" name="TextBox 16"/>
          <p:cNvSpPr txBox="1"/>
          <p:nvPr/>
        </p:nvSpPr>
        <p:spPr>
          <a:xfrm>
            <a:off x="1287120" y="2182214"/>
            <a:ext cx="1143845" cy="523220"/>
          </a:xfrm>
          <a:prstGeom prst="rect">
            <a:avLst/>
          </a:prstGeom>
          <a:noFill/>
        </p:spPr>
        <p:txBody>
          <a:bodyPr wrap="square" rtlCol="0">
            <a:spAutoFit/>
          </a:bodyPr>
          <a:lstStyle/>
          <a:p>
            <a:r>
              <a:rPr lang="en-US" sz="1400" b="1" dirty="0">
                <a:solidFill>
                  <a:srgbClr val="374652"/>
                </a:solidFill>
                <a:latin typeface="+mn-lt"/>
              </a:rPr>
              <a:t>Car seat covers, trim</a:t>
            </a:r>
          </a:p>
        </p:txBody>
      </p:sp>
      <p:sp>
        <p:nvSpPr>
          <p:cNvPr id="18" name="TextBox 17"/>
          <p:cNvSpPr txBox="1"/>
          <p:nvPr/>
        </p:nvSpPr>
        <p:spPr>
          <a:xfrm>
            <a:off x="2530857" y="2182214"/>
            <a:ext cx="735367" cy="523220"/>
          </a:xfrm>
          <a:prstGeom prst="rect">
            <a:avLst/>
          </a:prstGeom>
          <a:noFill/>
        </p:spPr>
        <p:txBody>
          <a:bodyPr wrap="square" rtlCol="0">
            <a:spAutoFit/>
          </a:bodyPr>
          <a:lstStyle/>
          <a:p>
            <a:r>
              <a:rPr lang="en-US" sz="1400" b="1" dirty="0">
                <a:solidFill>
                  <a:srgbClr val="374652"/>
                </a:solidFill>
                <a:latin typeface="+mn-lt"/>
              </a:rPr>
              <a:t>Foams/Felts</a:t>
            </a:r>
          </a:p>
        </p:txBody>
      </p:sp>
      <p:sp>
        <p:nvSpPr>
          <p:cNvPr id="19" name="TextBox 18"/>
          <p:cNvSpPr txBox="1"/>
          <p:nvPr/>
        </p:nvSpPr>
        <p:spPr>
          <a:xfrm>
            <a:off x="3545621" y="2155183"/>
            <a:ext cx="820855" cy="523220"/>
          </a:xfrm>
          <a:prstGeom prst="rect">
            <a:avLst/>
          </a:prstGeom>
          <a:noFill/>
        </p:spPr>
        <p:txBody>
          <a:bodyPr wrap="square" rtlCol="0">
            <a:spAutoFit/>
          </a:bodyPr>
          <a:lstStyle/>
          <a:p>
            <a:r>
              <a:rPr lang="en-US" sz="1400" b="1" dirty="0">
                <a:solidFill>
                  <a:srgbClr val="374652"/>
                </a:solidFill>
                <a:latin typeface="+mn-lt"/>
              </a:rPr>
              <a:t>Carpets/Rugs</a:t>
            </a:r>
          </a:p>
        </p:txBody>
      </p:sp>
      <p:sp>
        <p:nvSpPr>
          <p:cNvPr id="20" name="TextBox 19"/>
          <p:cNvSpPr txBox="1"/>
          <p:nvPr/>
        </p:nvSpPr>
        <p:spPr>
          <a:xfrm>
            <a:off x="4499597" y="2074445"/>
            <a:ext cx="1225839" cy="738664"/>
          </a:xfrm>
          <a:prstGeom prst="rect">
            <a:avLst/>
          </a:prstGeom>
          <a:noFill/>
        </p:spPr>
        <p:txBody>
          <a:bodyPr wrap="square" rtlCol="0">
            <a:spAutoFit/>
          </a:bodyPr>
          <a:lstStyle/>
          <a:p>
            <a:r>
              <a:rPr lang="en-US" sz="1400" b="1" dirty="0">
                <a:solidFill>
                  <a:srgbClr val="374652"/>
                </a:solidFill>
                <a:latin typeface="+mn-lt"/>
              </a:rPr>
              <a:t>Electronic components and systems</a:t>
            </a:r>
          </a:p>
        </p:txBody>
      </p:sp>
      <p:sp>
        <p:nvSpPr>
          <p:cNvPr id="21" name="TextBox 20"/>
          <p:cNvSpPr txBox="1"/>
          <p:nvPr/>
        </p:nvSpPr>
        <p:spPr>
          <a:xfrm>
            <a:off x="5724201" y="1988522"/>
            <a:ext cx="1127267" cy="738664"/>
          </a:xfrm>
          <a:prstGeom prst="rect">
            <a:avLst/>
          </a:prstGeom>
          <a:noFill/>
        </p:spPr>
        <p:txBody>
          <a:bodyPr wrap="square" rtlCol="0">
            <a:spAutoFit/>
          </a:bodyPr>
          <a:lstStyle/>
          <a:p>
            <a:r>
              <a:rPr lang="en-US" sz="1400" b="1" dirty="0">
                <a:solidFill>
                  <a:srgbClr val="374652"/>
                </a:solidFill>
                <a:latin typeface="+mn-lt"/>
              </a:rPr>
              <a:t>Fastening systems (seatbelts)</a:t>
            </a:r>
          </a:p>
        </p:txBody>
      </p:sp>
      <p:sp>
        <p:nvSpPr>
          <p:cNvPr id="22" name="TextBox 21"/>
          <p:cNvSpPr txBox="1"/>
          <p:nvPr/>
        </p:nvSpPr>
        <p:spPr>
          <a:xfrm>
            <a:off x="6851468" y="2055708"/>
            <a:ext cx="1177820" cy="523220"/>
          </a:xfrm>
          <a:prstGeom prst="rect">
            <a:avLst/>
          </a:prstGeom>
          <a:noFill/>
        </p:spPr>
        <p:txBody>
          <a:bodyPr wrap="square" rtlCol="0">
            <a:spAutoFit/>
          </a:bodyPr>
          <a:lstStyle/>
          <a:p>
            <a:r>
              <a:rPr lang="en-US" sz="1400" b="1" dirty="0">
                <a:solidFill>
                  <a:srgbClr val="374652"/>
                </a:solidFill>
                <a:latin typeface="+mn-lt"/>
              </a:rPr>
              <a:t>Rubber components</a:t>
            </a:r>
          </a:p>
        </p:txBody>
      </p:sp>
      <p:sp>
        <p:nvSpPr>
          <p:cNvPr id="23" name="TextBox 22"/>
          <p:cNvSpPr txBox="1"/>
          <p:nvPr/>
        </p:nvSpPr>
        <p:spPr>
          <a:xfrm>
            <a:off x="8043188" y="1966542"/>
            <a:ext cx="948412" cy="738664"/>
          </a:xfrm>
          <a:prstGeom prst="rect">
            <a:avLst/>
          </a:prstGeom>
          <a:noFill/>
        </p:spPr>
        <p:txBody>
          <a:bodyPr wrap="square" rtlCol="0">
            <a:spAutoFit/>
          </a:bodyPr>
          <a:lstStyle/>
          <a:p>
            <a:r>
              <a:rPr lang="en-US" sz="1400" b="1" dirty="0">
                <a:solidFill>
                  <a:srgbClr val="374652"/>
                </a:solidFill>
                <a:latin typeface="+mn-lt"/>
              </a:rPr>
              <a:t>Injection/Molded parts</a:t>
            </a:r>
          </a:p>
        </p:txBody>
      </p:sp>
      <p:sp>
        <p:nvSpPr>
          <p:cNvPr id="24" name="TextBox 23"/>
          <p:cNvSpPr txBox="1"/>
          <p:nvPr/>
        </p:nvSpPr>
        <p:spPr>
          <a:xfrm>
            <a:off x="123178" y="3122235"/>
            <a:ext cx="5795260" cy="3170099"/>
          </a:xfrm>
          <a:prstGeom prst="rect">
            <a:avLst/>
          </a:prstGeom>
          <a:noFill/>
        </p:spPr>
        <p:txBody>
          <a:bodyPr wrap="square" rtlCol="0">
            <a:spAutoFit/>
          </a:bodyPr>
          <a:lstStyle/>
          <a:p>
            <a:pPr>
              <a:defRPr/>
            </a:pPr>
            <a:endParaRPr lang="en-US" sz="2000" b="1" dirty="0">
              <a:solidFill>
                <a:srgbClr val="374652"/>
              </a:solidFill>
              <a:latin typeface="+mn-lt"/>
            </a:endParaRPr>
          </a:p>
          <a:p>
            <a:pPr>
              <a:defRPr/>
            </a:pPr>
            <a:r>
              <a:rPr lang="en-US" sz="2000" b="1" dirty="0">
                <a:solidFill>
                  <a:srgbClr val="374652"/>
                </a:solidFill>
                <a:latin typeface="+mn-lt"/>
              </a:rPr>
              <a:t>Success Stories</a:t>
            </a:r>
          </a:p>
          <a:p>
            <a:pPr>
              <a:defRPr/>
            </a:pPr>
            <a:endParaRPr lang="en-US" sz="1600" b="1" dirty="0">
              <a:solidFill>
                <a:srgbClr val="374652"/>
              </a:solidFill>
              <a:latin typeface="+mn-lt"/>
            </a:endParaRPr>
          </a:p>
          <a:p>
            <a:pPr marL="285750" indent="-285750">
              <a:buFont typeface="Arial" panose="020B0604020202020204" pitchFamily="34" charset="0"/>
              <a:buChar char="•"/>
              <a:defRPr/>
            </a:pPr>
            <a:r>
              <a:rPr lang="en-US" sz="1600" b="1" dirty="0">
                <a:solidFill>
                  <a:srgbClr val="374652"/>
                </a:solidFill>
                <a:latin typeface="+mn-lt"/>
              </a:rPr>
              <a:t>Prevent </a:t>
            </a:r>
            <a:r>
              <a:rPr lang="en-US" sz="1600" dirty="0" smtClean="0">
                <a:solidFill>
                  <a:srgbClr val="374652"/>
                </a:solidFill>
                <a:latin typeface="+mn-lt"/>
              </a:rPr>
              <a:t>(Germany, Seating/trim</a:t>
            </a:r>
            <a:r>
              <a:rPr lang="en-US" sz="1600" dirty="0">
                <a:solidFill>
                  <a:srgbClr val="374652"/>
                </a:solidFill>
                <a:latin typeface="+mn-lt"/>
              </a:rPr>
              <a:t>) – first automotive supplier in Moldova, production since 2000</a:t>
            </a:r>
          </a:p>
          <a:p>
            <a:pPr marL="285750" indent="-285750">
              <a:buFont typeface="Arial" panose="020B0604020202020204" pitchFamily="34" charset="0"/>
              <a:buChar char="•"/>
              <a:defRPr/>
            </a:pPr>
            <a:r>
              <a:rPr lang="en-US" sz="1600" b="1" dirty="0">
                <a:solidFill>
                  <a:srgbClr val="374652"/>
                </a:solidFill>
                <a:latin typeface="+mn-lt"/>
              </a:rPr>
              <a:t>Lear Corporation </a:t>
            </a:r>
            <a:r>
              <a:rPr lang="en-US" sz="1600" dirty="0" smtClean="0">
                <a:solidFill>
                  <a:srgbClr val="374652"/>
                </a:solidFill>
                <a:latin typeface="+mn-lt"/>
              </a:rPr>
              <a:t>(USA, Seating</a:t>
            </a:r>
            <a:r>
              <a:rPr lang="en-US" sz="1600" dirty="0">
                <a:solidFill>
                  <a:srgbClr val="374652"/>
                </a:solidFill>
                <a:latin typeface="+mn-lt"/>
              </a:rPr>
              <a:t>/ trim) – 1</a:t>
            </a:r>
            <a:r>
              <a:rPr lang="en-US" sz="1600" baseline="30000" dirty="0">
                <a:solidFill>
                  <a:srgbClr val="374652"/>
                </a:solidFill>
                <a:latin typeface="+mn-lt"/>
              </a:rPr>
              <a:t>st</a:t>
            </a:r>
            <a:r>
              <a:rPr lang="en-US" sz="1600" dirty="0">
                <a:solidFill>
                  <a:srgbClr val="374652"/>
                </a:solidFill>
                <a:latin typeface="+mn-lt"/>
              </a:rPr>
              <a:t> plant in 2010</a:t>
            </a:r>
          </a:p>
          <a:p>
            <a:pPr marL="285750" indent="-285750">
              <a:buFont typeface="Arial" panose="020B0604020202020204" pitchFamily="34" charset="0"/>
              <a:buChar char="•"/>
              <a:defRPr/>
            </a:pPr>
            <a:r>
              <a:rPr lang="en-US" sz="1600" b="1" dirty="0" err="1">
                <a:solidFill>
                  <a:srgbClr val="374652"/>
                </a:solidFill>
                <a:latin typeface="+mn-lt"/>
              </a:rPr>
              <a:t>Draexlmaier</a:t>
            </a:r>
            <a:r>
              <a:rPr lang="en-US" sz="1600" b="1" dirty="0">
                <a:solidFill>
                  <a:srgbClr val="374652"/>
                </a:solidFill>
                <a:latin typeface="+mn-lt"/>
              </a:rPr>
              <a:t> Automotive </a:t>
            </a:r>
            <a:r>
              <a:rPr lang="en-US" sz="1600" dirty="0" smtClean="0">
                <a:solidFill>
                  <a:srgbClr val="374652"/>
                </a:solidFill>
                <a:latin typeface="+mn-lt"/>
              </a:rPr>
              <a:t>(Germany, wiring </a:t>
            </a:r>
            <a:r>
              <a:rPr lang="en-US" sz="1600" dirty="0">
                <a:solidFill>
                  <a:srgbClr val="374652"/>
                </a:solidFill>
                <a:latin typeface="+mn-lt"/>
              </a:rPr>
              <a:t>harnesses) – 1</a:t>
            </a:r>
            <a:r>
              <a:rPr lang="en-US" sz="1600" baseline="30000" dirty="0">
                <a:solidFill>
                  <a:srgbClr val="374652"/>
                </a:solidFill>
                <a:latin typeface="+mn-lt"/>
              </a:rPr>
              <a:t>st</a:t>
            </a:r>
            <a:r>
              <a:rPr lang="en-US" sz="1600" dirty="0">
                <a:solidFill>
                  <a:srgbClr val="374652"/>
                </a:solidFill>
                <a:latin typeface="+mn-lt"/>
              </a:rPr>
              <a:t> plant in 2007, 2</a:t>
            </a:r>
            <a:r>
              <a:rPr lang="en-US" sz="1600" baseline="30000" dirty="0">
                <a:solidFill>
                  <a:srgbClr val="374652"/>
                </a:solidFill>
                <a:latin typeface="+mn-lt"/>
              </a:rPr>
              <a:t>nd</a:t>
            </a:r>
            <a:r>
              <a:rPr lang="en-US" sz="1600" dirty="0">
                <a:solidFill>
                  <a:srgbClr val="374652"/>
                </a:solidFill>
                <a:latin typeface="+mn-lt"/>
              </a:rPr>
              <a:t> plant in 2009, 3</a:t>
            </a:r>
            <a:r>
              <a:rPr lang="en-US" sz="1600" baseline="30000" dirty="0">
                <a:solidFill>
                  <a:srgbClr val="374652"/>
                </a:solidFill>
                <a:latin typeface="+mn-lt"/>
              </a:rPr>
              <a:t>rd</a:t>
            </a:r>
            <a:r>
              <a:rPr lang="en-US" sz="1600" dirty="0">
                <a:solidFill>
                  <a:srgbClr val="374652"/>
                </a:solidFill>
                <a:latin typeface="+mn-lt"/>
              </a:rPr>
              <a:t> plant planned for 2016;</a:t>
            </a:r>
          </a:p>
          <a:p>
            <a:pPr marL="285750" indent="-285750">
              <a:buFont typeface="Arial" panose="020B0604020202020204" pitchFamily="34" charset="0"/>
              <a:buChar char="•"/>
              <a:defRPr/>
            </a:pPr>
            <a:r>
              <a:rPr lang="en-US" sz="1600" b="1" dirty="0" err="1">
                <a:solidFill>
                  <a:srgbClr val="374652"/>
                </a:solidFill>
                <a:latin typeface="+mn-lt"/>
              </a:rPr>
              <a:t>Gebauer</a:t>
            </a:r>
            <a:r>
              <a:rPr lang="en-US" sz="1600" b="1" dirty="0">
                <a:solidFill>
                  <a:srgbClr val="374652"/>
                </a:solidFill>
                <a:latin typeface="+mn-lt"/>
              </a:rPr>
              <a:t> &amp; Griller </a:t>
            </a:r>
            <a:r>
              <a:rPr lang="en-US" sz="1600" dirty="0">
                <a:solidFill>
                  <a:srgbClr val="374652"/>
                </a:solidFill>
                <a:latin typeface="+mn-lt"/>
              </a:rPr>
              <a:t>– </a:t>
            </a:r>
            <a:r>
              <a:rPr lang="en-US" sz="1600" dirty="0" smtClean="0">
                <a:solidFill>
                  <a:srgbClr val="374652"/>
                </a:solidFill>
                <a:latin typeface="+mn-lt"/>
              </a:rPr>
              <a:t>(Austria, cables</a:t>
            </a:r>
            <a:r>
              <a:rPr lang="en-US" sz="1600" dirty="0">
                <a:solidFill>
                  <a:srgbClr val="374652"/>
                </a:solidFill>
                <a:latin typeface="+mn-lt"/>
              </a:rPr>
              <a:t>) – plant construction 2012, production launched July 2013.</a:t>
            </a:r>
          </a:p>
          <a:p>
            <a:pPr marL="285750" indent="-285750">
              <a:buFont typeface="Arial" panose="020B0604020202020204" pitchFamily="34" charset="0"/>
              <a:buChar char="•"/>
              <a:defRPr/>
            </a:pPr>
            <a:r>
              <a:rPr lang="en-US" sz="1600" b="1" dirty="0">
                <a:solidFill>
                  <a:srgbClr val="374652"/>
                </a:solidFill>
                <a:latin typeface="+mn-lt"/>
              </a:rPr>
              <a:t>Leoni</a:t>
            </a:r>
            <a:r>
              <a:rPr lang="en-US" sz="1600" dirty="0">
                <a:solidFill>
                  <a:srgbClr val="374652"/>
                </a:solidFill>
                <a:latin typeface="+mn-lt"/>
              </a:rPr>
              <a:t> </a:t>
            </a:r>
            <a:r>
              <a:rPr lang="en-US" sz="1600" dirty="0" smtClean="0">
                <a:solidFill>
                  <a:srgbClr val="374652"/>
                </a:solidFill>
                <a:latin typeface="+mn-lt"/>
              </a:rPr>
              <a:t>(Germany, wiring </a:t>
            </a:r>
            <a:r>
              <a:rPr lang="en-US" sz="1600" dirty="0">
                <a:solidFill>
                  <a:srgbClr val="374652"/>
                </a:solidFill>
                <a:latin typeface="+mn-lt"/>
              </a:rPr>
              <a:t>harnesses) – local subcontractor since 2010</a:t>
            </a:r>
          </a:p>
        </p:txBody>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18438" y="3715248"/>
            <a:ext cx="3112408" cy="2075952"/>
          </a:xfrm>
          <a:prstGeom prst="rect">
            <a:avLst/>
          </a:prstGeom>
        </p:spPr>
      </p:pic>
    </p:spTree>
    <p:extLst>
      <p:ext uri="{BB962C8B-B14F-4D97-AF65-F5344CB8AC3E}">
        <p14:creationId xmlns:p14="http://schemas.microsoft.com/office/powerpoint/2010/main" val="25268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GIZ\Light Industry\Photos\IMG_75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9855" y="4114800"/>
            <a:ext cx="2531661" cy="1745297"/>
          </a:xfrm>
          <a:prstGeom prst="rect">
            <a:avLst/>
          </a:prstGeom>
          <a:noFill/>
          <a:ln>
            <a:noFill/>
          </a:ln>
        </p:spPr>
      </p:pic>
      <p:sp>
        <p:nvSpPr>
          <p:cNvPr id="7" name="Title 1"/>
          <p:cNvSpPr txBox="1">
            <a:spLocks/>
          </p:cNvSpPr>
          <p:nvPr/>
        </p:nvSpPr>
        <p:spPr>
          <a:xfrm>
            <a:off x="2993357" y="260492"/>
            <a:ext cx="3234540" cy="709671"/>
          </a:xfrm>
          <a:prstGeom prst="rect">
            <a:avLst/>
          </a:prstGeom>
        </p:spPr>
        <p:txBody>
          <a:bodyPr vert="horz" lIns="91440" tIns="45720" rIns="91440" bIns="45720" rtlCol="0" anchor="ctr">
            <a:noAutofit/>
          </a:bodyPr>
          <a:lstStyle>
            <a:defPPr>
              <a:defRPr lang="en-US"/>
            </a:defPPr>
            <a:lvl1pPr>
              <a:lnSpc>
                <a:spcPct val="50000"/>
              </a:lnSpc>
              <a:spcBef>
                <a:spcPct val="0"/>
              </a:spcBef>
              <a:buNone/>
              <a:defRPr sz="3200">
                <a:solidFill>
                  <a:schemeClr val="accent1"/>
                </a:solidFill>
                <a:latin typeface="+mj-lt"/>
                <a:ea typeface="+mj-ea"/>
                <a:cs typeface="+mj-cs"/>
              </a:defRPr>
            </a:lvl1pPr>
          </a:lstStyle>
          <a:p>
            <a:pPr algn="r">
              <a:lnSpc>
                <a:spcPct val="100000"/>
              </a:lnSpc>
            </a:pPr>
            <a:r>
              <a:rPr lang="en-US" sz="2800" b="1" dirty="0">
                <a:solidFill>
                  <a:srgbClr val="374652"/>
                </a:solidFill>
                <a:latin typeface="Bookman Old Style" panose="02050604050505020204" pitchFamily="18" charset="0"/>
              </a:rPr>
              <a:t>Textile Industry</a:t>
            </a:r>
          </a:p>
        </p:txBody>
      </p:sp>
      <p:sp>
        <p:nvSpPr>
          <p:cNvPr id="8" name="TextBox 7"/>
          <p:cNvSpPr txBox="1"/>
          <p:nvPr/>
        </p:nvSpPr>
        <p:spPr>
          <a:xfrm>
            <a:off x="381000" y="1219200"/>
            <a:ext cx="3411941" cy="1077218"/>
          </a:xfrm>
          <a:prstGeom prst="rect">
            <a:avLst/>
          </a:prstGeom>
          <a:noFill/>
        </p:spPr>
        <p:txBody>
          <a:bodyPr wrap="square" rtlCol="0">
            <a:spAutoFit/>
          </a:bodyPr>
          <a:lstStyle/>
          <a:p>
            <a:r>
              <a:rPr lang="en-US" sz="1600" b="1" dirty="0">
                <a:solidFill>
                  <a:srgbClr val="374652"/>
                </a:solidFill>
              </a:rPr>
              <a:t>Goods that can be produced </a:t>
            </a:r>
          </a:p>
          <a:p>
            <a:r>
              <a:rPr lang="en-US" sz="1600" b="1" dirty="0">
                <a:solidFill>
                  <a:srgbClr val="374652"/>
                </a:solidFill>
              </a:rPr>
              <a:t>competitively in Moldova  </a:t>
            </a:r>
          </a:p>
          <a:p>
            <a:endParaRPr lang="en-US" sz="1600" dirty="0"/>
          </a:p>
          <a:p>
            <a:r>
              <a:rPr lang="en-US" sz="1600" dirty="0"/>
              <a:t> </a:t>
            </a:r>
          </a:p>
        </p:txBody>
      </p:sp>
      <p:sp>
        <p:nvSpPr>
          <p:cNvPr id="10" name="TextBox 9"/>
          <p:cNvSpPr txBox="1"/>
          <p:nvPr/>
        </p:nvSpPr>
        <p:spPr>
          <a:xfrm>
            <a:off x="4135272" y="1524000"/>
            <a:ext cx="4449169" cy="2277547"/>
          </a:xfrm>
          <a:prstGeom prst="rect">
            <a:avLst/>
          </a:prstGeom>
          <a:noFill/>
        </p:spPr>
        <p:txBody>
          <a:bodyPr wrap="square" rtlCol="0">
            <a:spAutoFit/>
          </a:bodyPr>
          <a:lstStyle/>
          <a:p>
            <a:pPr algn="just"/>
            <a:r>
              <a:rPr lang="en-US" sz="1600" b="1" dirty="0">
                <a:solidFill>
                  <a:srgbClr val="374652"/>
                </a:solidFill>
                <a:latin typeface="+mn-lt"/>
              </a:rPr>
              <a:t>Success Stories</a:t>
            </a:r>
          </a:p>
          <a:p>
            <a:pPr algn="just"/>
            <a:endParaRPr lang="en-US" sz="1400" dirty="0">
              <a:solidFill>
                <a:srgbClr val="374652"/>
              </a:solidFill>
              <a:latin typeface="+mn-lt"/>
            </a:endParaRPr>
          </a:p>
          <a:p>
            <a:pPr algn="just"/>
            <a:r>
              <a:rPr lang="en-US" sz="1400" dirty="0">
                <a:solidFill>
                  <a:srgbClr val="374652"/>
                </a:solidFill>
                <a:latin typeface="+mn-lt"/>
              </a:rPr>
              <a:t>Moldovan manufacturers have been working for many years with renowned foreign brands – both fashionable and mass market brands. Companies from Italy, Germany, Netherlands, France, Austria, Belgium, and Great Britain</a:t>
            </a:r>
          </a:p>
          <a:p>
            <a:pPr algn="just"/>
            <a:r>
              <a:rPr lang="en-US" sz="1400" dirty="0">
                <a:solidFill>
                  <a:srgbClr val="374652"/>
                </a:solidFill>
                <a:latin typeface="+mn-lt"/>
              </a:rPr>
              <a:t>produce here.</a:t>
            </a:r>
          </a:p>
          <a:p>
            <a:pPr algn="just"/>
            <a:endParaRPr lang="en-US" sz="1400" dirty="0">
              <a:solidFill>
                <a:srgbClr val="374652"/>
              </a:solidFill>
              <a:latin typeface="+mn-lt"/>
            </a:endParaRPr>
          </a:p>
          <a:p>
            <a:pPr algn="just"/>
            <a:r>
              <a:rPr lang="en-US" sz="1400" dirty="0">
                <a:solidFill>
                  <a:srgbClr val="374652"/>
                </a:solidFill>
                <a:latin typeface="+mn-lt"/>
              </a:rPr>
              <a:t>The reason: Moldova offers a high level of quality production and a high  speed  in command processing </a:t>
            </a:r>
          </a:p>
        </p:txBody>
      </p:sp>
      <p:sp>
        <p:nvSpPr>
          <p:cNvPr id="11" name="TextBox 10"/>
          <p:cNvSpPr txBox="1"/>
          <p:nvPr/>
        </p:nvSpPr>
        <p:spPr>
          <a:xfrm>
            <a:off x="4135272" y="4115296"/>
            <a:ext cx="2092625" cy="1815882"/>
          </a:xfrm>
          <a:prstGeom prst="rect">
            <a:avLst/>
          </a:prstGeom>
          <a:noFill/>
        </p:spPr>
        <p:txBody>
          <a:bodyPr wrap="square" rtlCol="0">
            <a:spAutoFit/>
          </a:bodyPr>
          <a:lstStyle/>
          <a:p>
            <a:r>
              <a:rPr lang="en-US" sz="1400" b="1" dirty="0" err="1">
                <a:solidFill>
                  <a:srgbClr val="374652"/>
                </a:solidFill>
                <a:latin typeface="+mn-lt"/>
              </a:rPr>
              <a:t>Icatex</a:t>
            </a:r>
            <a:r>
              <a:rPr lang="en-US" sz="1400" b="1" dirty="0">
                <a:solidFill>
                  <a:srgbClr val="374652"/>
                </a:solidFill>
                <a:latin typeface="+mn-lt"/>
              </a:rPr>
              <a:t> Pro </a:t>
            </a:r>
            <a:r>
              <a:rPr lang="en-US" sz="1400" dirty="0">
                <a:solidFill>
                  <a:srgbClr val="374652"/>
                </a:solidFill>
                <a:latin typeface="+mn-lt"/>
              </a:rPr>
              <a:t>– a subsidiary of the Team dress Group (Germany), manufactures medical clothing for the</a:t>
            </a:r>
          </a:p>
          <a:p>
            <a:r>
              <a:rPr lang="en-US" sz="1400" dirty="0">
                <a:solidFill>
                  <a:srgbClr val="374652"/>
                </a:solidFill>
                <a:latin typeface="+mn-lt"/>
              </a:rPr>
              <a:t>health care sector and corporate clothing for the catering sector.</a:t>
            </a:r>
          </a:p>
          <a:p>
            <a:endParaRPr lang="en-US" sz="1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61" y="2209800"/>
            <a:ext cx="767552" cy="76755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107" y="2210755"/>
            <a:ext cx="704515" cy="70451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548" y="3352706"/>
            <a:ext cx="697662" cy="69766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9251" y="3319996"/>
            <a:ext cx="679388" cy="679388"/>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899" y="4385776"/>
            <a:ext cx="689407" cy="68940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93742" y="4348600"/>
            <a:ext cx="726583" cy="726583"/>
          </a:xfrm>
          <a:prstGeom prst="rect">
            <a:avLst/>
          </a:prstGeom>
        </p:spPr>
      </p:pic>
      <p:sp>
        <p:nvSpPr>
          <p:cNvPr id="18" name="TextBox 17"/>
          <p:cNvSpPr txBox="1"/>
          <p:nvPr/>
        </p:nvSpPr>
        <p:spPr>
          <a:xfrm>
            <a:off x="841714" y="2971800"/>
            <a:ext cx="910886" cy="307777"/>
          </a:xfrm>
          <a:prstGeom prst="rect">
            <a:avLst/>
          </a:prstGeom>
          <a:noFill/>
        </p:spPr>
        <p:txBody>
          <a:bodyPr wrap="square" rtlCol="0">
            <a:spAutoFit/>
          </a:bodyPr>
          <a:lstStyle/>
          <a:p>
            <a:r>
              <a:rPr lang="en-US" sz="1400" b="1" dirty="0">
                <a:solidFill>
                  <a:srgbClr val="374652"/>
                </a:solidFill>
                <a:latin typeface="+mn-lt"/>
              </a:rPr>
              <a:t>Textile</a:t>
            </a:r>
          </a:p>
        </p:txBody>
      </p:sp>
      <p:sp>
        <p:nvSpPr>
          <p:cNvPr id="19" name="TextBox 18"/>
          <p:cNvSpPr txBox="1"/>
          <p:nvPr/>
        </p:nvSpPr>
        <p:spPr>
          <a:xfrm>
            <a:off x="2393742" y="2915270"/>
            <a:ext cx="874874" cy="307777"/>
          </a:xfrm>
          <a:prstGeom prst="rect">
            <a:avLst/>
          </a:prstGeom>
          <a:noFill/>
        </p:spPr>
        <p:txBody>
          <a:bodyPr wrap="square" rtlCol="0">
            <a:spAutoFit/>
          </a:bodyPr>
          <a:lstStyle/>
          <a:p>
            <a:r>
              <a:rPr lang="en-US" sz="1400" b="1" dirty="0">
                <a:solidFill>
                  <a:srgbClr val="374652"/>
                </a:solidFill>
                <a:latin typeface="+mn-lt"/>
              </a:rPr>
              <a:t>Apparel</a:t>
            </a:r>
          </a:p>
        </p:txBody>
      </p:sp>
      <p:sp>
        <p:nvSpPr>
          <p:cNvPr id="20" name="TextBox 19"/>
          <p:cNvSpPr txBox="1"/>
          <p:nvPr/>
        </p:nvSpPr>
        <p:spPr>
          <a:xfrm>
            <a:off x="853548" y="4057588"/>
            <a:ext cx="891839" cy="307777"/>
          </a:xfrm>
          <a:prstGeom prst="rect">
            <a:avLst/>
          </a:prstGeom>
          <a:noFill/>
        </p:spPr>
        <p:txBody>
          <a:bodyPr wrap="square" rtlCol="0">
            <a:spAutoFit/>
          </a:bodyPr>
          <a:lstStyle/>
          <a:p>
            <a:r>
              <a:rPr lang="en-US" sz="1400" b="1" dirty="0">
                <a:solidFill>
                  <a:srgbClr val="374652"/>
                </a:solidFill>
                <a:latin typeface="+mn-lt"/>
              </a:rPr>
              <a:t>Leather</a:t>
            </a:r>
          </a:p>
        </p:txBody>
      </p:sp>
      <p:sp>
        <p:nvSpPr>
          <p:cNvPr id="21" name="TextBox 20"/>
          <p:cNvSpPr txBox="1"/>
          <p:nvPr/>
        </p:nvSpPr>
        <p:spPr>
          <a:xfrm>
            <a:off x="2277941" y="4012208"/>
            <a:ext cx="1141402" cy="307777"/>
          </a:xfrm>
          <a:prstGeom prst="rect">
            <a:avLst/>
          </a:prstGeom>
          <a:noFill/>
        </p:spPr>
        <p:txBody>
          <a:bodyPr wrap="square" rtlCol="0">
            <a:spAutoFit/>
          </a:bodyPr>
          <a:lstStyle/>
          <a:p>
            <a:r>
              <a:rPr lang="en-US" sz="1400" b="1" dirty="0">
                <a:solidFill>
                  <a:srgbClr val="374652"/>
                </a:solidFill>
                <a:latin typeface="+mn-lt"/>
              </a:rPr>
              <a:t>Accessories</a:t>
            </a:r>
          </a:p>
        </p:txBody>
      </p:sp>
      <p:sp>
        <p:nvSpPr>
          <p:cNvPr id="22" name="TextBox 21"/>
          <p:cNvSpPr txBox="1"/>
          <p:nvPr/>
        </p:nvSpPr>
        <p:spPr>
          <a:xfrm>
            <a:off x="863205" y="5136449"/>
            <a:ext cx="1132330" cy="307777"/>
          </a:xfrm>
          <a:prstGeom prst="rect">
            <a:avLst/>
          </a:prstGeom>
          <a:noFill/>
        </p:spPr>
        <p:txBody>
          <a:bodyPr wrap="square" rtlCol="0">
            <a:spAutoFit/>
          </a:bodyPr>
          <a:lstStyle/>
          <a:p>
            <a:r>
              <a:rPr lang="en-US" sz="1400" b="1" dirty="0">
                <a:solidFill>
                  <a:srgbClr val="374652"/>
                </a:solidFill>
                <a:latin typeface="+mn-lt"/>
              </a:rPr>
              <a:t>Footwear</a:t>
            </a:r>
          </a:p>
        </p:txBody>
      </p:sp>
      <p:sp>
        <p:nvSpPr>
          <p:cNvPr id="23" name="TextBox 22"/>
          <p:cNvSpPr txBox="1"/>
          <p:nvPr/>
        </p:nvSpPr>
        <p:spPr>
          <a:xfrm>
            <a:off x="2403399" y="5136448"/>
            <a:ext cx="1025601" cy="307777"/>
          </a:xfrm>
          <a:prstGeom prst="rect">
            <a:avLst/>
          </a:prstGeom>
          <a:noFill/>
        </p:spPr>
        <p:txBody>
          <a:bodyPr wrap="square" rtlCol="0">
            <a:spAutoFit/>
          </a:bodyPr>
          <a:lstStyle/>
          <a:p>
            <a:r>
              <a:rPr lang="en-US" sz="1400" b="1" dirty="0">
                <a:solidFill>
                  <a:srgbClr val="374652"/>
                </a:solidFill>
                <a:latin typeface="+mn-lt"/>
              </a:rPr>
              <a:t>Carpets</a:t>
            </a:r>
          </a:p>
        </p:txBody>
      </p:sp>
    </p:spTree>
    <p:extLst>
      <p:ext uri="{BB962C8B-B14F-4D97-AF65-F5344CB8AC3E}">
        <p14:creationId xmlns:p14="http://schemas.microsoft.com/office/powerpoint/2010/main" val="324420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61046" y="47171"/>
            <a:ext cx="5825926"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50000"/>
              </a:lnSpc>
            </a:pPr>
            <a:r>
              <a:rPr lang="en-US" sz="2800" b="1" dirty="0">
                <a:solidFill>
                  <a:srgbClr val="374652"/>
                </a:solidFill>
                <a:latin typeface="Bookman Old Style" panose="02050604050505020204" pitchFamily="18" charset="0"/>
              </a:rPr>
              <a:t>Agriculture &amp; Food processing</a:t>
            </a:r>
          </a:p>
        </p:txBody>
      </p:sp>
      <p:sp>
        <p:nvSpPr>
          <p:cNvPr id="7" name="TextBox 6"/>
          <p:cNvSpPr txBox="1"/>
          <p:nvPr/>
        </p:nvSpPr>
        <p:spPr>
          <a:xfrm>
            <a:off x="454101" y="990600"/>
            <a:ext cx="3813099" cy="1569660"/>
          </a:xfrm>
          <a:prstGeom prst="rect">
            <a:avLst/>
          </a:prstGeom>
          <a:noFill/>
        </p:spPr>
        <p:txBody>
          <a:bodyPr wrap="square">
            <a:spAutoFit/>
          </a:bodyPr>
          <a:lstStyle/>
          <a:p>
            <a:pPr>
              <a:defRPr/>
            </a:pPr>
            <a:r>
              <a:rPr lang="en-US" sz="1600" b="1" dirty="0">
                <a:solidFill>
                  <a:srgbClr val="374652"/>
                </a:solidFill>
              </a:rPr>
              <a:t>Agriculture products that can be produced competitively in Moldova</a:t>
            </a:r>
          </a:p>
          <a:p>
            <a:pPr>
              <a:defRPr/>
            </a:pPr>
            <a:endParaRPr lang="en-US" sz="1600" b="1" dirty="0"/>
          </a:p>
          <a:p>
            <a:pPr>
              <a:defRPr/>
            </a:pPr>
            <a:endParaRPr lang="en-US" sz="1600" b="1" dirty="0"/>
          </a:p>
          <a:p>
            <a:pPr lvl="1">
              <a:defRPr/>
            </a:pPr>
            <a:endParaRPr lang="en-US" sz="1600" b="1" dirty="0"/>
          </a:p>
          <a:p>
            <a:pPr lvl="1">
              <a:defRPr/>
            </a:pPr>
            <a:endParaRPr lang="en-US" sz="1600" b="1"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37" y="1973198"/>
            <a:ext cx="685759" cy="68575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6146" y="1905000"/>
            <a:ext cx="753957" cy="7539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89" y="2972720"/>
            <a:ext cx="732969" cy="73296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9761" y="2916588"/>
            <a:ext cx="789101" cy="78910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101" y="4092779"/>
            <a:ext cx="755920" cy="75592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2880" y="4211338"/>
            <a:ext cx="621078" cy="621078"/>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156" y="5061300"/>
            <a:ext cx="780179" cy="780179"/>
          </a:xfrm>
          <a:prstGeom prst="rect">
            <a:avLst/>
          </a:prstGeom>
        </p:spPr>
      </p:pic>
      <p:sp>
        <p:nvSpPr>
          <p:cNvPr id="18" name="TextBox 17"/>
          <p:cNvSpPr txBox="1"/>
          <p:nvPr/>
        </p:nvSpPr>
        <p:spPr>
          <a:xfrm>
            <a:off x="369837" y="2636878"/>
            <a:ext cx="1724768" cy="307777"/>
          </a:xfrm>
          <a:prstGeom prst="rect">
            <a:avLst/>
          </a:prstGeom>
          <a:noFill/>
        </p:spPr>
        <p:txBody>
          <a:bodyPr wrap="none" rtlCol="0">
            <a:spAutoFit/>
          </a:bodyPr>
          <a:lstStyle/>
          <a:p>
            <a:r>
              <a:rPr lang="en-US" sz="1400" b="1" dirty="0">
                <a:solidFill>
                  <a:srgbClr val="374652"/>
                </a:solidFill>
                <a:latin typeface="+mn-lt"/>
              </a:rPr>
              <a:t>Viticulture and Wine</a:t>
            </a:r>
          </a:p>
        </p:txBody>
      </p:sp>
      <p:sp>
        <p:nvSpPr>
          <p:cNvPr id="19" name="TextBox 18"/>
          <p:cNvSpPr txBox="1"/>
          <p:nvPr/>
        </p:nvSpPr>
        <p:spPr>
          <a:xfrm>
            <a:off x="2287508" y="2658957"/>
            <a:ext cx="1776768" cy="307777"/>
          </a:xfrm>
          <a:prstGeom prst="rect">
            <a:avLst/>
          </a:prstGeom>
          <a:noFill/>
        </p:spPr>
        <p:txBody>
          <a:bodyPr wrap="none" rtlCol="0">
            <a:spAutoFit/>
          </a:bodyPr>
          <a:lstStyle/>
          <a:p>
            <a:r>
              <a:rPr lang="en-US" sz="1400" b="1" dirty="0">
                <a:solidFill>
                  <a:srgbClr val="374652"/>
                </a:solidFill>
                <a:latin typeface="+mn-lt"/>
              </a:rPr>
              <a:t>Fruits and Vegetables</a:t>
            </a:r>
          </a:p>
        </p:txBody>
      </p:sp>
      <p:sp>
        <p:nvSpPr>
          <p:cNvPr id="20" name="TextBox 19"/>
          <p:cNvSpPr txBox="1"/>
          <p:nvPr/>
        </p:nvSpPr>
        <p:spPr>
          <a:xfrm>
            <a:off x="414613" y="3695267"/>
            <a:ext cx="1114151" cy="307777"/>
          </a:xfrm>
          <a:prstGeom prst="rect">
            <a:avLst/>
          </a:prstGeom>
          <a:noFill/>
        </p:spPr>
        <p:txBody>
          <a:bodyPr wrap="none" rtlCol="0">
            <a:spAutoFit/>
          </a:bodyPr>
          <a:lstStyle/>
          <a:p>
            <a:r>
              <a:rPr lang="en-US" sz="1400" b="1" dirty="0">
                <a:solidFill>
                  <a:srgbClr val="374652"/>
                </a:solidFill>
                <a:latin typeface="+mn-lt"/>
              </a:rPr>
              <a:t>Cereal Crops</a:t>
            </a:r>
          </a:p>
        </p:txBody>
      </p:sp>
      <p:sp>
        <p:nvSpPr>
          <p:cNvPr id="21" name="TextBox 20"/>
          <p:cNvSpPr txBox="1"/>
          <p:nvPr/>
        </p:nvSpPr>
        <p:spPr>
          <a:xfrm>
            <a:off x="2289418" y="3677624"/>
            <a:ext cx="1462003" cy="523220"/>
          </a:xfrm>
          <a:prstGeom prst="rect">
            <a:avLst/>
          </a:prstGeom>
          <a:noFill/>
        </p:spPr>
        <p:txBody>
          <a:bodyPr wrap="none" rtlCol="0">
            <a:spAutoFit/>
          </a:bodyPr>
          <a:lstStyle/>
          <a:p>
            <a:r>
              <a:rPr lang="en-US" sz="1400" b="1" dirty="0">
                <a:solidFill>
                  <a:srgbClr val="374652"/>
                </a:solidFill>
                <a:latin typeface="+mn-lt"/>
              </a:rPr>
              <a:t>Walnut Growth  </a:t>
            </a:r>
          </a:p>
          <a:p>
            <a:r>
              <a:rPr lang="en-US" sz="1400" b="1" dirty="0">
                <a:solidFill>
                  <a:srgbClr val="374652"/>
                </a:solidFill>
                <a:latin typeface="+mn-lt"/>
              </a:rPr>
              <a:t>and Sorting</a:t>
            </a:r>
          </a:p>
        </p:txBody>
      </p:sp>
      <p:sp>
        <p:nvSpPr>
          <p:cNvPr id="22" name="TextBox 21"/>
          <p:cNvSpPr txBox="1"/>
          <p:nvPr/>
        </p:nvSpPr>
        <p:spPr>
          <a:xfrm>
            <a:off x="393866" y="4734627"/>
            <a:ext cx="1461810" cy="307777"/>
          </a:xfrm>
          <a:prstGeom prst="rect">
            <a:avLst/>
          </a:prstGeom>
          <a:noFill/>
        </p:spPr>
        <p:txBody>
          <a:bodyPr wrap="none" rtlCol="0">
            <a:spAutoFit/>
          </a:bodyPr>
          <a:lstStyle/>
          <a:p>
            <a:r>
              <a:rPr lang="en-US" sz="1400" b="1" dirty="0">
                <a:solidFill>
                  <a:srgbClr val="374652"/>
                </a:solidFill>
                <a:latin typeface="+mn-lt"/>
              </a:rPr>
              <a:t>Sugar Production</a:t>
            </a:r>
          </a:p>
        </p:txBody>
      </p:sp>
      <p:sp>
        <p:nvSpPr>
          <p:cNvPr id="23" name="TextBox 22"/>
          <p:cNvSpPr txBox="1"/>
          <p:nvPr/>
        </p:nvSpPr>
        <p:spPr>
          <a:xfrm>
            <a:off x="2088597" y="4775689"/>
            <a:ext cx="1518301" cy="307777"/>
          </a:xfrm>
          <a:prstGeom prst="rect">
            <a:avLst/>
          </a:prstGeom>
          <a:noFill/>
        </p:spPr>
        <p:txBody>
          <a:bodyPr wrap="none" rtlCol="0">
            <a:spAutoFit/>
          </a:bodyPr>
          <a:lstStyle/>
          <a:p>
            <a:r>
              <a:rPr lang="en-US" sz="1400" b="1" dirty="0">
                <a:solidFill>
                  <a:srgbClr val="374652"/>
                </a:solidFill>
                <a:latin typeface="+mn-lt"/>
              </a:rPr>
              <a:t>Oleaginous Plants</a:t>
            </a:r>
          </a:p>
        </p:txBody>
      </p:sp>
      <p:sp>
        <p:nvSpPr>
          <p:cNvPr id="24" name="TextBox 23"/>
          <p:cNvSpPr txBox="1"/>
          <p:nvPr/>
        </p:nvSpPr>
        <p:spPr>
          <a:xfrm>
            <a:off x="304800" y="5741977"/>
            <a:ext cx="1396023" cy="307777"/>
          </a:xfrm>
          <a:prstGeom prst="rect">
            <a:avLst/>
          </a:prstGeom>
          <a:noFill/>
        </p:spPr>
        <p:txBody>
          <a:bodyPr wrap="none" rtlCol="0">
            <a:spAutoFit/>
          </a:bodyPr>
          <a:lstStyle/>
          <a:p>
            <a:r>
              <a:rPr lang="en-US" sz="1400" b="1" dirty="0">
                <a:solidFill>
                  <a:srgbClr val="374652"/>
                </a:solidFill>
                <a:latin typeface="+mn-lt"/>
              </a:rPr>
              <a:t>Organic Farming</a:t>
            </a:r>
          </a:p>
        </p:txBody>
      </p:sp>
      <p:sp>
        <p:nvSpPr>
          <p:cNvPr id="26" name="Объект 2"/>
          <p:cNvSpPr txBox="1">
            <a:spLocks noGrp="1"/>
          </p:cNvSpPr>
          <p:nvPr>
            <p:ph idx="1"/>
          </p:nvPr>
        </p:nvSpPr>
        <p:spPr bwMode="auto">
          <a:xfrm>
            <a:off x="4064276" y="1879735"/>
            <a:ext cx="462252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200"/>
              </a:spcAft>
              <a:defRPr/>
            </a:pPr>
            <a:r>
              <a:rPr lang="en-US" sz="1900" b="1" dirty="0">
                <a:solidFill>
                  <a:srgbClr val="88AD00"/>
                </a:solidFill>
                <a:latin typeface="Arial" panose="020B0604020202020204" pitchFamily="34" charset="0"/>
                <a:cs typeface="Arial" panose="020B0604020202020204" pitchFamily="34" charset="0"/>
              </a:rPr>
              <a:t>¾ of the country's area - agricultural land</a:t>
            </a:r>
            <a:r>
              <a:rPr lang="en-US" sz="1900" b="1" dirty="0">
                <a:solidFill>
                  <a:srgbClr val="374652"/>
                </a:solidFill>
                <a:latin typeface="Arial" panose="020B0604020202020204" pitchFamily="34" charset="0"/>
                <a:cs typeface="Arial" panose="020B0604020202020204" pitchFamily="34" charset="0"/>
              </a:rPr>
              <a:t>, </a:t>
            </a:r>
            <a:r>
              <a:rPr lang="en-US" sz="1900" dirty="0">
                <a:solidFill>
                  <a:srgbClr val="374652"/>
                </a:solidFill>
                <a:latin typeface="Arial" panose="020B0604020202020204" pitchFamily="34" charset="0"/>
                <a:cs typeface="Arial" panose="020B0604020202020204" pitchFamily="34" charset="0"/>
              </a:rPr>
              <a:t>72% is arable land</a:t>
            </a:r>
            <a:r>
              <a:rPr lang="vi-VN" sz="1900" dirty="0">
                <a:latin typeface="Arial" panose="020B0604020202020204" pitchFamily="34" charset="0"/>
                <a:cs typeface="Arial" panose="020B0604020202020204" pitchFamily="34" charset="0"/>
              </a:rPr>
              <a:t>;</a:t>
            </a:r>
          </a:p>
          <a:p>
            <a:pPr lvl="0">
              <a:spcAft>
                <a:spcPts val="1200"/>
              </a:spcAft>
              <a:defRPr/>
            </a:pPr>
            <a:r>
              <a:rPr lang="en-US" sz="1900" b="1" dirty="0">
                <a:solidFill>
                  <a:srgbClr val="88AD00"/>
                </a:solidFill>
                <a:latin typeface="Arial" panose="020B0604020202020204" pitchFamily="34" charset="0"/>
                <a:cs typeface="Arial" panose="020B0604020202020204" pitchFamily="34" charset="0"/>
              </a:rPr>
              <a:t>fertile soil: </a:t>
            </a:r>
            <a:r>
              <a:rPr lang="en-US" sz="1900" dirty="0">
                <a:solidFill>
                  <a:srgbClr val="374652"/>
                </a:solidFill>
                <a:latin typeface="Arial" panose="020B0604020202020204" pitchFamily="34" charset="0"/>
                <a:cs typeface="Arial" panose="020B0604020202020204" pitchFamily="34" charset="0"/>
              </a:rPr>
              <a:t>¾ arable lands are </a:t>
            </a:r>
            <a:r>
              <a:rPr lang="en-US" sz="1900" dirty="0" err="1">
                <a:solidFill>
                  <a:srgbClr val="374652"/>
                </a:solidFill>
                <a:latin typeface="Arial" panose="020B0604020202020204" pitchFamily="34" charset="0"/>
                <a:cs typeface="Arial" panose="020B0604020202020204" pitchFamily="34" charset="0"/>
              </a:rPr>
              <a:t>chernozem</a:t>
            </a:r>
            <a:r>
              <a:rPr lang="en-US" sz="1900" dirty="0">
                <a:solidFill>
                  <a:srgbClr val="374652"/>
                </a:solidFill>
                <a:latin typeface="Arial" panose="020B0604020202020204" pitchFamily="34" charset="0"/>
                <a:cs typeface="Arial" panose="020B0604020202020204" pitchFamily="34" charset="0"/>
              </a:rPr>
              <a:t> (among the most fertile in the world)</a:t>
            </a:r>
            <a:r>
              <a:rPr lang="vi-VN" sz="1900"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pPr lvl="0">
              <a:spcAft>
                <a:spcPts val="1200"/>
              </a:spcAft>
              <a:defRPr/>
            </a:pPr>
            <a:r>
              <a:rPr lang="en-US" sz="1900" b="1" dirty="0">
                <a:solidFill>
                  <a:srgbClr val="88AD00"/>
                </a:solidFill>
                <a:latin typeface="Arial" panose="020B0604020202020204" pitchFamily="34" charset="0"/>
                <a:cs typeface="Arial" panose="020B0604020202020204" pitchFamily="34" charset="0"/>
              </a:rPr>
              <a:t>diffuse sector </a:t>
            </a:r>
            <a:r>
              <a:rPr lang="en-US" sz="1900" b="1" dirty="0">
                <a:solidFill>
                  <a:srgbClr val="374652"/>
                </a:solidFill>
                <a:latin typeface="Arial" panose="020B0604020202020204" pitchFamily="34" charset="0"/>
                <a:cs typeface="Arial" panose="020B0604020202020204" pitchFamily="34" charset="0"/>
              </a:rPr>
              <a:t>- </a:t>
            </a:r>
            <a:r>
              <a:rPr lang="en-US" sz="1900" dirty="0">
                <a:solidFill>
                  <a:srgbClr val="374652"/>
                </a:solidFill>
                <a:latin typeface="Arial" panose="020B0604020202020204" pitchFamily="34" charset="0"/>
                <a:cs typeface="Arial" panose="020B0604020202020204" pitchFamily="34" charset="0"/>
              </a:rPr>
              <a:t>many small farmers</a:t>
            </a:r>
            <a:endParaRPr lang="vi-VN" sz="1900" dirty="0">
              <a:latin typeface="Arial" panose="020B0604020202020204" pitchFamily="34" charset="0"/>
              <a:cs typeface="Arial" panose="020B0604020202020204" pitchFamily="34" charset="0"/>
            </a:endParaRPr>
          </a:p>
          <a:p>
            <a:pPr lvl="0">
              <a:spcAft>
                <a:spcPts val="1200"/>
              </a:spcAft>
              <a:defRPr/>
            </a:pPr>
            <a:r>
              <a:rPr lang="en-US" sz="1900" b="1" dirty="0">
                <a:solidFill>
                  <a:srgbClr val="88AD00"/>
                </a:solidFill>
                <a:latin typeface="Arial" panose="020B0604020202020204" pitchFamily="34" charset="0"/>
                <a:cs typeface="Arial" panose="020B0604020202020204" pitchFamily="34" charset="0"/>
              </a:rPr>
              <a:t>consolidation</a:t>
            </a:r>
            <a:r>
              <a:rPr lang="en-US" sz="1900" b="1" dirty="0">
                <a:solidFill>
                  <a:srgbClr val="374652"/>
                </a:solidFill>
                <a:latin typeface="Arial" panose="020B0604020202020204" pitchFamily="34" charset="0"/>
                <a:cs typeface="Arial" panose="020B0604020202020204" pitchFamily="34" charset="0"/>
              </a:rPr>
              <a:t> - </a:t>
            </a:r>
            <a:r>
              <a:rPr lang="en-US" sz="1900" dirty="0">
                <a:solidFill>
                  <a:srgbClr val="374652"/>
                </a:solidFill>
                <a:latin typeface="Arial" panose="020B0604020202020204" pitchFamily="34" charset="0"/>
                <a:cs typeface="Arial" panose="020B0604020202020204" pitchFamily="34" charset="0"/>
              </a:rPr>
              <a:t>great opportunities for investors</a:t>
            </a:r>
            <a:r>
              <a:rPr lang="vi-VN" sz="1900" dirty="0">
                <a:latin typeface="Arial" panose="020B0604020202020204" pitchFamily="34" charset="0"/>
                <a:cs typeface="Arial" panose="020B0604020202020204" pitchFamily="34" charset="0"/>
              </a:rPr>
              <a:t>;</a:t>
            </a:r>
          </a:p>
          <a:p>
            <a:pPr lvl="0">
              <a:spcAft>
                <a:spcPts val="1200"/>
              </a:spcAft>
              <a:defRPr/>
            </a:pPr>
            <a:r>
              <a:rPr lang="en-US" sz="1900" dirty="0">
                <a:solidFill>
                  <a:srgbClr val="374652"/>
                </a:solidFill>
                <a:latin typeface="Arial" panose="020B0604020202020204" pitchFamily="34" charset="0"/>
                <a:cs typeface="Arial" panose="020B0604020202020204" pitchFamily="34" charset="0"/>
              </a:rPr>
              <a:t>specialization in </a:t>
            </a:r>
            <a:r>
              <a:rPr lang="en-US" sz="1900" b="1" dirty="0">
                <a:solidFill>
                  <a:srgbClr val="88AD00"/>
                </a:solidFill>
                <a:latin typeface="Arial" panose="020B0604020202020204" pitchFamily="34" charset="0"/>
                <a:cs typeface="Arial" panose="020B0604020202020204" pitchFamily="34" charset="0"/>
              </a:rPr>
              <a:t>agricultural niche products </a:t>
            </a:r>
            <a:r>
              <a:rPr lang="en-US" sz="1900" dirty="0">
                <a:solidFill>
                  <a:srgbClr val="374652"/>
                </a:solidFill>
                <a:latin typeface="Arial" panose="020B0604020202020204" pitchFamily="34" charset="0"/>
                <a:cs typeface="Arial" panose="020B0604020202020204" pitchFamily="34" charset="0"/>
              </a:rPr>
              <a:t>and</a:t>
            </a:r>
            <a:r>
              <a:rPr lang="en-US" sz="1900" b="1" dirty="0">
                <a:solidFill>
                  <a:srgbClr val="374652"/>
                </a:solidFill>
                <a:latin typeface="Arial" panose="020B0604020202020204" pitchFamily="34" charset="0"/>
                <a:cs typeface="Arial" panose="020B0604020202020204" pitchFamily="34" charset="0"/>
              </a:rPr>
              <a:t> </a:t>
            </a:r>
            <a:r>
              <a:rPr lang="en-US" sz="1900" b="1" dirty="0">
                <a:solidFill>
                  <a:srgbClr val="88AD00"/>
                </a:solidFill>
                <a:latin typeface="Arial" panose="020B0604020202020204" pitchFamily="34" charset="0"/>
                <a:cs typeface="Arial" panose="020B0604020202020204" pitchFamily="34" charset="0"/>
              </a:rPr>
              <a:t>the food industry </a:t>
            </a:r>
            <a:r>
              <a:rPr lang="en-US" sz="1900" dirty="0">
                <a:solidFill>
                  <a:srgbClr val="374652"/>
                </a:solidFill>
                <a:latin typeface="Arial" panose="020B0604020202020204" pitchFamily="34" charset="0"/>
                <a:cs typeface="Arial" panose="020B0604020202020204" pitchFamily="34" charset="0"/>
              </a:rPr>
              <a:t>(nuts, dried fruit, fresh fruit, wine sector, etc.)</a:t>
            </a:r>
            <a:r>
              <a:rPr lang="vi-VN" sz="1900" dirty="0">
                <a:latin typeface="Arial" panose="020B0604020202020204" pitchFamily="34" charset="0"/>
                <a:cs typeface="Arial" panose="020B0604020202020204" pitchFamily="34" charset="0"/>
              </a:rPr>
              <a:t>.</a:t>
            </a:r>
            <a:endParaRPr kumimoji="0" lang="en-US" sz="19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68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5" descr="http://www.andgrupcom.ro/draexlmaier.jpg"/>
          <p:cNvPicPr>
            <a:picLocks noChangeAspect="1" noChangeArrowheads="1"/>
          </p:cNvPicPr>
          <p:nvPr/>
        </p:nvPicPr>
        <p:blipFill>
          <a:blip r:embed="rId4" cstate="print">
            <a:extLst/>
          </a:blip>
          <a:srcRect/>
          <a:stretch>
            <a:fillRect/>
          </a:stretch>
        </p:blipFill>
        <p:spPr bwMode="auto">
          <a:xfrm>
            <a:off x="3120508" y="799310"/>
            <a:ext cx="2463240" cy="801985"/>
          </a:xfrm>
          <a:prstGeom prst="rect">
            <a:avLst/>
          </a:prstGeom>
          <a:ln>
            <a:noFill/>
          </a:ln>
          <a:effectLst>
            <a:outerShdw blurRad="292100" dist="139700" dir="2700000" algn="tl" rotWithShape="0">
              <a:srgbClr val="333333">
                <a:alpha val="65000"/>
              </a:srgbClr>
            </a:outerShdw>
          </a:effectLst>
          <a:extLst/>
        </p:spPr>
      </p:pic>
      <p:pic>
        <p:nvPicPr>
          <p:cNvPr id="21584" name="Picture 80" descr="Logo"/>
          <p:cNvPicPr>
            <a:picLocks noChangeAspect="1" noChangeArrowheads="1"/>
          </p:cNvPicPr>
          <p:nvPr/>
        </p:nvPicPr>
        <p:blipFill>
          <a:blip r:embed="rId5" cstate="print">
            <a:extLst/>
          </a:blip>
          <a:srcRect/>
          <a:stretch>
            <a:fillRect/>
          </a:stretch>
        </p:blipFill>
        <p:spPr bwMode="auto">
          <a:xfrm>
            <a:off x="361143" y="2210361"/>
            <a:ext cx="2402142" cy="936104"/>
          </a:xfrm>
          <a:prstGeom prst="rect">
            <a:avLst/>
          </a:prstGeom>
          <a:ln>
            <a:noFill/>
          </a:ln>
          <a:effectLst>
            <a:outerShdw blurRad="292100" dist="139700" dir="2700000" algn="tl" rotWithShape="0">
              <a:srgbClr val="333333">
                <a:alpha val="65000"/>
              </a:srgbClr>
            </a:outerShdw>
          </a:effectLst>
          <a:extLst/>
        </p:spPr>
      </p:pic>
      <p:pic>
        <p:nvPicPr>
          <p:cNvPr id="24" name="Рисунок 18" descr="загруженное (6).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0576" y="5379402"/>
            <a:ext cx="1439863" cy="712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19" descr="images (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3408" y="4977976"/>
            <a:ext cx="2341562" cy="73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Рисунок 15" descr="загруженное (3).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7643" y="1696501"/>
            <a:ext cx="2520280" cy="768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Рисунок 14" descr="загруженное (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2661" y="799310"/>
            <a:ext cx="1296987" cy="954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Рисунок 20" descr="загруженное (7).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4293096"/>
            <a:ext cx="1935162" cy="719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Заголовок 1"/>
          <p:cNvSpPr>
            <a:spLocks noGrp="1"/>
          </p:cNvSpPr>
          <p:nvPr>
            <p:ph type="title"/>
          </p:nvPr>
        </p:nvSpPr>
        <p:spPr>
          <a:xfrm>
            <a:off x="2538665" y="188640"/>
            <a:ext cx="3756025" cy="490537"/>
          </a:xfrm>
        </p:spPr>
        <p:txBody>
          <a:bodyPr/>
          <a:lstStyle/>
          <a:p>
            <a:r>
              <a:rPr lang="en-US" sz="2800" b="1" i="1" dirty="0">
                <a:latin typeface="Bookman Old Style" panose="02050604050505020204" pitchFamily="18" charset="0"/>
              </a:rPr>
              <a:t>Success stories</a:t>
            </a:r>
          </a:p>
        </p:txBody>
      </p:sp>
      <p:sp>
        <p:nvSpPr>
          <p:cNvPr id="33" name="Номер слайда 32"/>
          <p:cNvSpPr>
            <a:spLocks noGrp="1"/>
          </p:cNvSpPr>
          <p:nvPr>
            <p:ph type="sldNum" sz="quarter" idx="12"/>
          </p:nvPr>
        </p:nvSpPr>
        <p:spPr/>
        <p:txBody>
          <a:bodyPr/>
          <a:lstStyle/>
          <a:p>
            <a:pPr>
              <a:defRPr/>
            </a:pPr>
            <a:fld id="{08933801-DE2E-4CA0-A087-65C0FEB0CCF2}" type="slidenum">
              <a:rPr lang="en-US" smtClean="0"/>
              <a:pPr>
                <a:defRPr/>
              </a:pPr>
              <a:t>23</a:t>
            </a:fld>
            <a:endParaRPr lang="en-US"/>
          </a:p>
        </p:txBody>
      </p:sp>
      <p:sp>
        <p:nvSpPr>
          <p:cNvPr id="23" name="object 6"/>
          <p:cNvSpPr/>
          <p:nvPr/>
        </p:nvSpPr>
        <p:spPr>
          <a:xfrm>
            <a:off x="2458714" y="3887314"/>
            <a:ext cx="1440160" cy="576064"/>
          </a:xfrm>
          <a:prstGeom prst="rect">
            <a:avLst/>
          </a:prstGeom>
          <a:blipFill>
            <a:blip r:embed="rId11" cstate="print"/>
            <a:stretch>
              <a:fillRect/>
            </a:stretch>
          </a:blipFill>
        </p:spPr>
        <p:txBody>
          <a:bodyPr wrap="square" lIns="0" tIns="0" rIns="0" bIns="0" rtlCol="0"/>
          <a:lstStyle/>
          <a:p>
            <a:endParaRPr/>
          </a:p>
        </p:txBody>
      </p:sp>
      <p:sp>
        <p:nvSpPr>
          <p:cNvPr id="29" name="object 12"/>
          <p:cNvSpPr/>
          <p:nvPr/>
        </p:nvSpPr>
        <p:spPr>
          <a:xfrm>
            <a:off x="395536" y="3222022"/>
            <a:ext cx="1872208" cy="936104"/>
          </a:xfrm>
          <a:prstGeom prst="rect">
            <a:avLst/>
          </a:prstGeom>
          <a:blipFill>
            <a:blip r:embed="rId12" cstate="print"/>
            <a:stretch>
              <a:fillRect/>
            </a:stretch>
          </a:blipFill>
        </p:spPr>
        <p:txBody>
          <a:bodyPr wrap="square" lIns="0" tIns="0" rIns="0" bIns="0" rtlCol="0"/>
          <a:lstStyle/>
          <a:p>
            <a:endParaRPr/>
          </a:p>
        </p:txBody>
      </p:sp>
      <p:pic>
        <p:nvPicPr>
          <p:cNvPr id="22" name="Picture 16"/>
          <p:cNvPicPr>
            <a:picLocks noChangeAspect="1" noChangeArrowheads="1"/>
          </p:cNvPicPr>
          <p:nvPr/>
        </p:nvPicPr>
        <p:blipFill>
          <a:blip r:embed="rId13" cstate="print">
            <a:extLst/>
          </a:blip>
          <a:srcRect/>
          <a:stretch>
            <a:fillRect/>
          </a:stretch>
        </p:blipFill>
        <p:spPr bwMode="auto">
          <a:xfrm>
            <a:off x="361143" y="835383"/>
            <a:ext cx="2376295" cy="1198736"/>
          </a:xfrm>
          <a:prstGeom prst="rect">
            <a:avLst/>
          </a:prstGeom>
          <a:ln>
            <a:noFill/>
          </a:ln>
          <a:effectLst>
            <a:outerShdw blurRad="292100" dist="139700" dir="2700000" algn="tl" rotWithShape="0">
              <a:srgbClr val="333333">
                <a:alpha val="65000"/>
              </a:srgbClr>
            </a:outerShdw>
          </a:effectLst>
          <a:extLst/>
        </p:spPr>
      </p:pic>
      <p:graphicFrame>
        <p:nvGraphicFramePr>
          <p:cNvPr id="30" name="Object 94"/>
          <p:cNvGraphicFramePr>
            <a:graphicFrameLocks noChangeAspect="1"/>
          </p:cNvGraphicFramePr>
          <p:nvPr>
            <p:extLst>
              <p:ext uri="{D42A27DB-BD31-4B8C-83A1-F6EECF244321}">
                <p14:modId xmlns:p14="http://schemas.microsoft.com/office/powerpoint/2010/main" val="2350408972"/>
              </p:ext>
            </p:extLst>
          </p:nvPr>
        </p:nvGraphicFramePr>
        <p:xfrm>
          <a:off x="2409591" y="4619175"/>
          <a:ext cx="1635771" cy="713918"/>
        </p:xfrm>
        <a:graphic>
          <a:graphicData uri="http://schemas.openxmlformats.org/presentationml/2006/ole">
            <mc:AlternateContent xmlns:mc="http://schemas.openxmlformats.org/markup-compatibility/2006">
              <mc:Choice xmlns:v="urn:schemas-microsoft-com:vml" Requires="v">
                <p:oleObj spid="_x0000_s34979" name="Точечный рисунок" r:id="rId14" imgW="0" imgH="0" progId="PBrush">
                  <p:embed/>
                </p:oleObj>
              </mc:Choice>
              <mc:Fallback>
                <p:oleObj name="Точечный рисунок" r:id="rId14" imgW="0" imgH="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9591" y="4619175"/>
                        <a:ext cx="1635771" cy="71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 name="Picture 18"/>
          <p:cNvPicPr>
            <a:picLocks noChangeAspect="1" noChangeArrowheads="1"/>
          </p:cNvPicPr>
          <p:nvPr/>
        </p:nvPicPr>
        <p:blipFill>
          <a:blip r:embed="rId16" cstate="print">
            <a:extLst/>
          </a:blip>
          <a:srcRect/>
          <a:stretch>
            <a:fillRect/>
          </a:stretch>
        </p:blipFill>
        <p:spPr bwMode="auto">
          <a:xfrm>
            <a:off x="4306398" y="3363796"/>
            <a:ext cx="2554699" cy="871142"/>
          </a:xfrm>
          <a:prstGeom prst="rect">
            <a:avLst/>
          </a:prstGeom>
          <a:ln>
            <a:noFill/>
          </a:ln>
          <a:effectLst>
            <a:outerShdw blurRad="292100" dist="139700" dir="2700000" algn="tl" rotWithShape="0">
              <a:srgbClr val="333333">
                <a:alpha val="65000"/>
              </a:srgbClr>
            </a:outerShdw>
          </a:effectLst>
          <a:extLst/>
        </p:spPr>
      </p:pic>
      <p:pic>
        <p:nvPicPr>
          <p:cNvPr id="20" name="Рисунок 8" descr="загруженное.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71890" y="799310"/>
            <a:ext cx="936625" cy="936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Рисунок 26" descr="загруженное (12).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81359" y="2570579"/>
            <a:ext cx="2141538" cy="644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Рисунок 24" descr="загруженное (10).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00576" y="3230502"/>
            <a:ext cx="1800200" cy="531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Рисунок 28" descr="загруженное (14).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3460" y="5224928"/>
            <a:ext cx="2027237" cy="833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Рисунок 16" descr="загруженное (4).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03408" y="4371677"/>
            <a:ext cx="2182812" cy="56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Рисунок 32" descr="images (4).jp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82282" y="4453816"/>
            <a:ext cx="1905000"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Рисунок 29" descr="загруженное (15).jp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98874" y="5413225"/>
            <a:ext cx="1314030" cy="645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8" descr="C:\Documents and Settings\Renat.Gorodenco\Desktop\logo_pch_home.gif"/>
          <p:cNvPicPr>
            <a:picLocks noChangeAspect="1" noChangeArrowheads="1"/>
          </p:cNvPicPr>
          <p:nvPr/>
        </p:nvPicPr>
        <p:blipFill>
          <a:blip r:embed="rId24" cstate="print"/>
          <a:srcRect/>
          <a:stretch>
            <a:fillRect/>
          </a:stretch>
        </p:blipFill>
        <p:spPr bwMode="auto">
          <a:xfrm>
            <a:off x="5333057" y="5547795"/>
            <a:ext cx="2405063" cy="809625"/>
          </a:xfrm>
          <a:prstGeom prst="rect">
            <a:avLst/>
          </a:prstGeom>
          <a:ln>
            <a:noFill/>
          </a:ln>
          <a:effectLst>
            <a:outerShdw blurRad="292100" dist="139700" dir="2700000" algn="tl" rotWithShape="0">
              <a:srgbClr val="333333">
                <a:alpha val="65000"/>
              </a:srgbClr>
            </a:outerShdw>
          </a:effectLst>
          <a:extLst/>
        </p:spPr>
      </p:pic>
      <p:pic>
        <p:nvPicPr>
          <p:cNvPr id="43" name="Picture 9" descr="C:\Documents and Settings\Marian.Mamei\My Documents\My Pictures\1117197338537_head.jpg"/>
          <p:cNvPicPr>
            <a:picLocks noChangeAspect="1" noChangeArrowheads="1"/>
          </p:cNvPicPr>
          <p:nvPr/>
        </p:nvPicPr>
        <p:blipFill>
          <a:blip r:embed="rId25" cstate="print">
            <a:extLst/>
          </a:blip>
          <a:srcRect/>
          <a:stretch>
            <a:fillRect/>
          </a:stretch>
        </p:blipFill>
        <p:spPr bwMode="auto">
          <a:xfrm>
            <a:off x="5732661" y="1814126"/>
            <a:ext cx="3144706" cy="650622"/>
          </a:xfrm>
          <a:prstGeom prst="rect">
            <a:avLst/>
          </a:prstGeom>
          <a:ln>
            <a:noFill/>
          </a:ln>
          <a:effectLst>
            <a:softEdge rad="112500"/>
          </a:effectLst>
          <a:extLst/>
        </p:spPr>
      </p:pic>
      <p:pic>
        <p:nvPicPr>
          <p:cNvPr id="44" name="Picture 8"/>
          <p:cNvPicPr>
            <a:picLocks noChangeAspect="1" noChangeArrowheads="1"/>
          </p:cNvPicPr>
          <p:nvPr/>
        </p:nvPicPr>
        <p:blipFill>
          <a:blip r:embed="rId26" cstate="print">
            <a:extLst/>
          </a:blip>
          <a:srcRect/>
          <a:stretch>
            <a:fillRect/>
          </a:stretch>
        </p:blipFill>
        <p:spPr bwMode="auto">
          <a:xfrm>
            <a:off x="5583747" y="2570579"/>
            <a:ext cx="3061223" cy="692539"/>
          </a:xfrm>
          <a:prstGeom prst="rect">
            <a:avLst/>
          </a:prstGeom>
          <a:ln>
            <a:noFill/>
          </a:ln>
          <a:effectLst>
            <a:outerShdw blurRad="292100" dist="139700" dir="2700000" algn="tl" rotWithShape="0">
              <a:srgbClr val="333333">
                <a:alpha val="65000"/>
              </a:srgbClr>
            </a:outerShdw>
          </a:effectLst>
          <a:extLst/>
        </p:spPr>
      </p:pic>
      <p:pic>
        <p:nvPicPr>
          <p:cNvPr id="45" name="Рисунок 27" descr="загруженное (13).jp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71371" y="3353875"/>
            <a:ext cx="1800225" cy="881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43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163638" y="2349500"/>
            <a:ext cx="7105650" cy="1249363"/>
          </a:xfrm>
          <a:prstGeom prst="rect">
            <a:avLst/>
          </a:prstGeom>
          <a:ln>
            <a:noFill/>
          </a:ln>
        </p:spPr>
        <p:txBody>
          <a:bodyPr>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endParaRPr lang="en-US" dirty="0">
              <a:solidFill>
                <a:schemeClr val="accent6">
                  <a:lumMod val="75000"/>
                </a:schemeClr>
              </a:solidFill>
              <a:latin typeface="Cambria" pitchFamily="18" charset="0"/>
            </a:endParaRPr>
          </a:p>
          <a:p>
            <a:pPr>
              <a:defRPr/>
            </a:pPr>
            <a:r>
              <a:rPr lang="en-US" b="1" dirty="0">
                <a:solidFill>
                  <a:schemeClr val="tx2">
                    <a:lumMod val="50000"/>
                  </a:schemeClr>
                </a:solidFill>
                <a:effectLst>
                  <a:outerShdw blurRad="38100" dist="38100" dir="2700000" algn="tl">
                    <a:srgbClr val="000000">
                      <a:alpha val="43137"/>
                    </a:srgbClr>
                  </a:outerShdw>
                </a:effectLst>
                <a:latin typeface="Bookman Old Style" pitchFamily="18" charset="0"/>
                <a:ea typeface="Tahoma" pitchFamily="34" charset="0"/>
                <a:cs typeface="Times New Roman" pitchFamily="18" charset="0"/>
              </a:rPr>
              <a:t>Thank you for your attention</a:t>
            </a:r>
            <a:r>
              <a:rPr lang="ru-RU" b="1" dirty="0">
                <a:solidFill>
                  <a:schemeClr val="tx2">
                    <a:lumMod val="50000"/>
                  </a:schemeClr>
                </a:solidFill>
                <a:effectLst>
                  <a:outerShdw blurRad="38100" dist="38100" dir="2700000" algn="tl">
                    <a:srgbClr val="000000">
                      <a:alpha val="43137"/>
                    </a:srgbClr>
                  </a:outerShdw>
                </a:effectLst>
                <a:latin typeface="Bookman Old Style" pitchFamily="18" charset="0"/>
                <a:ea typeface="Tahoma" pitchFamily="34" charset="0"/>
                <a:cs typeface="Times New Roman" pitchFamily="18" charset="0"/>
              </a:rPr>
              <a:t>!</a:t>
            </a:r>
            <a:endParaRPr lang="en-US" b="1" dirty="0">
              <a:solidFill>
                <a:schemeClr val="tx2">
                  <a:lumMod val="50000"/>
                </a:schemeClr>
              </a:solidFill>
              <a:effectLst>
                <a:outerShdw blurRad="38100" dist="38100" dir="2700000" algn="tl">
                  <a:srgbClr val="000000">
                    <a:alpha val="43137"/>
                  </a:srgbClr>
                </a:outerShdw>
              </a:effectLst>
              <a:latin typeface="Bookman Old Style" pitchFamily="18" charset="0"/>
              <a:ea typeface="Tahoma" pitchFamily="34"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8DF34E91-C181-4B69-99D1-816DF4F2495C}" type="slidenum">
              <a:rPr lang="en-US" smtClean="0"/>
              <a:pPr>
                <a:defRPr/>
              </a:pPr>
              <a:t>24</a:t>
            </a:fld>
            <a:endParaRPr lang="en-US"/>
          </a:p>
        </p:txBody>
      </p:sp>
      <p:sp>
        <p:nvSpPr>
          <p:cNvPr id="4" name="Rectangle 8"/>
          <p:cNvSpPr/>
          <p:nvPr/>
        </p:nvSpPr>
        <p:spPr>
          <a:xfrm>
            <a:off x="1143000" y="5124271"/>
            <a:ext cx="6553200" cy="1200329"/>
          </a:xfrm>
          <a:prstGeom prst="rect">
            <a:avLst/>
          </a:prstGeom>
        </p:spPr>
        <p:txBody>
          <a:bodyPr wrap="square">
            <a:spAutoFit/>
          </a:bodyPr>
          <a:lstStyle/>
          <a:p>
            <a:pPr algn="ctr">
              <a:buFont typeface="Wingdings 2" pitchFamily="18" charset="2"/>
              <a:buNone/>
              <a:defRPr/>
            </a:pPr>
            <a:r>
              <a:rPr lang="en-CA" b="1" dirty="0" smtClean="0">
                <a:solidFill>
                  <a:srgbClr val="374652"/>
                </a:solidFill>
                <a:latin typeface="+mn-lt"/>
                <a:ea typeface="Tahoma" pitchFamily="34" charset="0"/>
                <a:cs typeface="Times New Roman" pitchFamily="18" charset="0"/>
              </a:rPr>
              <a:t>Embassy of the Republic of Moldova </a:t>
            </a:r>
            <a:endParaRPr lang="ro-RO" b="1" dirty="0">
              <a:solidFill>
                <a:srgbClr val="374652"/>
              </a:solidFill>
              <a:latin typeface="+mn-lt"/>
              <a:ea typeface="Tahoma" pitchFamily="34" charset="0"/>
              <a:cs typeface="Times New Roman" pitchFamily="18" charset="0"/>
            </a:endParaRPr>
          </a:p>
          <a:p>
            <a:pPr algn="ctr">
              <a:buFont typeface="Wingdings 2" pitchFamily="18" charset="2"/>
              <a:buNone/>
              <a:defRPr/>
            </a:pPr>
            <a:r>
              <a:rPr lang="en-CA" b="1" dirty="0" smtClean="0">
                <a:solidFill>
                  <a:srgbClr val="374652"/>
                </a:solidFill>
                <a:latin typeface="+mn-lt"/>
                <a:ea typeface="Tahoma" pitchFamily="34" charset="0"/>
                <a:cs typeface="Times New Roman" pitchFamily="18" charset="0"/>
              </a:rPr>
              <a:t>275 Slater Street, Suite 801, Ottawa, ON K1P 5H9</a:t>
            </a:r>
            <a:endParaRPr lang="ro-RO" b="1" dirty="0">
              <a:solidFill>
                <a:srgbClr val="374652"/>
              </a:solidFill>
              <a:latin typeface="+mn-lt"/>
              <a:ea typeface="Tahoma" pitchFamily="34" charset="0"/>
              <a:cs typeface="Times New Roman" pitchFamily="18" charset="0"/>
            </a:endParaRPr>
          </a:p>
          <a:p>
            <a:pPr algn="ctr">
              <a:buFont typeface="Wingdings 2" pitchFamily="18" charset="2"/>
              <a:buNone/>
              <a:defRPr/>
            </a:pPr>
            <a:r>
              <a:rPr lang="ro-RO" b="1" dirty="0">
                <a:solidFill>
                  <a:srgbClr val="374652"/>
                </a:solidFill>
                <a:latin typeface="+mn-lt"/>
                <a:ea typeface="Tahoma" pitchFamily="34" charset="0"/>
                <a:cs typeface="Times New Roman" pitchFamily="18" charset="0"/>
              </a:rPr>
              <a:t>Tel.: + </a:t>
            </a:r>
            <a:r>
              <a:rPr lang="en-CA" b="1" dirty="0" smtClean="0">
                <a:solidFill>
                  <a:srgbClr val="374652"/>
                </a:solidFill>
                <a:latin typeface="+mn-lt"/>
                <a:ea typeface="Tahoma" pitchFamily="34" charset="0"/>
                <a:cs typeface="Times New Roman" pitchFamily="18" charset="0"/>
              </a:rPr>
              <a:t>1</a:t>
            </a:r>
            <a:r>
              <a:rPr lang="ro-RO" b="1" dirty="0" smtClean="0">
                <a:solidFill>
                  <a:srgbClr val="374652"/>
                </a:solidFill>
                <a:latin typeface="+mn-lt"/>
                <a:ea typeface="Tahoma" pitchFamily="34" charset="0"/>
                <a:cs typeface="Times New Roman" pitchFamily="18" charset="0"/>
              </a:rPr>
              <a:t> </a:t>
            </a:r>
            <a:r>
              <a:rPr lang="en-CA" b="1" dirty="0" smtClean="0">
                <a:solidFill>
                  <a:srgbClr val="374652"/>
                </a:solidFill>
                <a:latin typeface="+mn-lt"/>
                <a:ea typeface="Tahoma" pitchFamily="34" charset="0"/>
                <a:cs typeface="Times New Roman" pitchFamily="18" charset="0"/>
              </a:rPr>
              <a:t>613-695-6167</a:t>
            </a:r>
            <a:r>
              <a:rPr lang="ro-RO" b="1" dirty="0" smtClean="0">
                <a:solidFill>
                  <a:srgbClr val="374652"/>
                </a:solidFill>
                <a:latin typeface="+mn-lt"/>
                <a:ea typeface="Tahoma" pitchFamily="34" charset="0"/>
                <a:cs typeface="Times New Roman" pitchFamily="18" charset="0"/>
              </a:rPr>
              <a:t>  </a:t>
            </a:r>
            <a:r>
              <a:rPr lang="ro-RO" b="1" dirty="0">
                <a:solidFill>
                  <a:srgbClr val="374652"/>
                </a:solidFill>
                <a:latin typeface="+mn-lt"/>
                <a:ea typeface="Tahoma" pitchFamily="34" charset="0"/>
                <a:cs typeface="Times New Roman" pitchFamily="18" charset="0"/>
              </a:rPr>
              <a:t>Fax: </a:t>
            </a:r>
            <a:r>
              <a:rPr lang="ro-RO" b="1" dirty="0" smtClean="0">
                <a:solidFill>
                  <a:srgbClr val="374652"/>
                </a:solidFill>
                <a:latin typeface="+mn-lt"/>
                <a:ea typeface="Tahoma" pitchFamily="34" charset="0"/>
                <a:cs typeface="Times New Roman" pitchFamily="18" charset="0"/>
              </a:rPr>
              <a:t>+</a:t>
            </a:r>
            <a:r>
              <a:rPr lang="en-CA" b="1" dirty="0" smtClean="0">
                <a:solidFill>
                  <a:srgbClr val="374652"/>
                </a:solidFill>
                <a:latin typeface="+mn-lt"/>
                <a:ea typeface="Tahoma" pitchFamily="34" charset="0"/>
                <a:cs typeface="Times New Roman" pitchFamily="18" charset="0"/>
              </a:rPr>
              <a:t>1</a:t>
            </a:r>
            <a:r>
              <a:rPr lang="ro-RO" b="1" dirty="0" smtClean="0">
                <a:solidFill>
                  <a:srgbClr val="374652"/>
                </a:solidFill>
                <a:latin typeface="+mn-lt"/>
                <a:ea typeface="Tahoma" pitchFamily="34" charset="0"/>
                <a:cs typeface="Times New Roman" pitchFamily="18" charset="0"/>
              </a:rPr>
              <a:t> </a:t>
            </a:r>
            <a:r>
              <a:rPr lang="en-CA" b="1" dirty="0" smtClean="0">
                <a:solidFill>
                  <a:srgbClr val="374652"/>
                </a:solidFill>
                <a:latin typeface="+mn-lt"/>
                <a:ea typeface="Tahoma" pitchFamily="34" charset="0"/>
                <a:cs typeface="Times New Roman" pitchFamily="18" charset="0"/>
              </a:rPr>
              <a:t>613-695-6164</a:t>
            </a:r>
            <a:endParaRPr lang="ro-RO" b="1" dirty="0">
              <a:solidFill>
                <a:srgbClr val="374652"/>
              </a:solidFill>
              <a:latin typeface="+mn-lt"/>
              <a:ea typeface="Tahoma" pitchFamily="34" charset="0"/>
              <a:cs typeface="Times New Roman" pitchFamily="18" charset="0"/>
            </a:endParaRPr>
          </a:p>
          <a:p>
            <a:pPr algn="ctr">
              <a:buFont typeface="Wingdings 2" pitchFamily="18" charset="2"/>
              <a:buNone/>
              <a:defRPr/>
            </a:pPr>
            <a:r>
              <a:rPr lang="en-CA" b="1" dirty="0" err="1" smtClean="0">
                <a:solidFill>
                  <a:srgbClr val="374652"/>
                </a:solidFill>
                <a:latin typeface="+mn-lt"/>
                <a:ea typeface="Tahoma" pitchFamily="34" charset="0"/>
                <a:cs typeface="Times New Roman" pitchFamily="18" charset="0"/>
              </a:rPr>
              <a:t>ottawa</a:t>
            </a:r>
            <a:r>
              <a:rPr lang="ro-RO" b="1" dirty="0" smtClean="0">
                <a:solidFill>
                  <a:srgbClr val="374652"/>
                </a:solidFill>
                <a:latin typeface="+mn-lt"/>
                <a:ea typeface="Tahoma" pitchFamily="34" charset="0"/>
                <a:cs typeface="Times New Roman" pitchFamily="18" charset="0"/>
              </a:rPr>
              <a:t>@</a:t>
            </a:r>
            <a:r>
              <a:rPr lang="en-CA" b="1" dirty="0" err="1" smtClean="0">
                <a:solidFill>
                  <a:srgbClr val="374652"/>
                </a:solidFill>
                <a:latin typeface="+mn-lt"/>
                <a:ea typeface="Tahoma" pitchFamily="34" charset="0"/>
                <a:cs typeface="Times New Roman" pitchFamily="18" charset="0"/>
              </a:rPr>
              <a:t>mfa</a:t>
            </a:r>
            <a:r>
              <a:rPr lang="ro-RO" b="1" dirty="0" smtClean="0">
                <a:solidFill>
                  <a:srgbClr val="374652"/>
                </a:solidFill>
                <a:latin typeface="+mn-lt"/>
                <a:ea typeface="Tahoma" pitchFamily="34" charset="0"/>
                <a:cs typeface="Times New Roman" pitchFamily="18" charset="0"/>
              </a:rPr>
              <a:t>.md </a:t>
            </a:r>
            <a:r>
              <a:rPr lang="ro-RO" b="1" dirty="0">
                <a:solidFill>
                  <a:srgbClr val="374652"/>
                </a:solidFill>
                <a:latin typeface="+mn-lt"/>
                <a:ea typeface="Tahoma" pitchFamily="34" charset="0"/>
                <a:cs typeface="Times New Roman" pitchFamily="18" charset="0"/>
              </a:rPr>
              <a:t>| </a:t>
            </a:r>
            <a:r>
              <a:rPr lang="ro-RO" b="1" dirty="0" smtClean="0">
                <a:solidFill>
                  <a:srgbClr val="374652"/>
                </a:solidFill>
                <a:latin typeface="+mn-lt"/>
                <a:ea typeface="Tahoma" pitchFamily="34" charset="0"/>
                <a:cs typeface="Times New Roman" pitchFamily="18" charset="0"/>
              </a:rPr>
              <a:t>www.</a:t>
            </a:r>
            <a:r>
              <a:rPr lang="en-CA" b="1" dirty="0" err="1" smtClean="0">
                <a:solidFill>
                  <a:srgbClr val="374652"/>
                </a:solidFill>
                <a:latin typeface="+mn-lt"/>
                <a:ea typeface="Tahoma" pitchFamily="34" charset="0"/>
                <a:cs typeface="Times New Roman" pitchFamily="18" charset="0"/>
              </a:rPr>
              <a:t>canada.mfa</a:t>
            </a:r>
            <a:r>
              <a:rPr lang="ro-RO" b="1" dirty="0" smtClean="0">
                <a:solidFill>
                  <a:srgbClr val="374652"/>
                </a:solidFill>
                <a:latin typeface="+mn-lt"/>
                <a:ea typeface="Tahoma" pitchFamily="34" charset="0"/>
                <a:cs typeface="Times New Roman" pitchFamily="18" charset="0"/>
              </a:rPr>
              <a:t>.md</a:t>
            </a:r>
            <a:endParaRPr lang="ro-RO" b="1" dirty="0">
              <a:solidFill>
                <a:srgbClr val="374652"/>
              </a:solidFill>
              <a:latin typeface="+mn-lt"/>
              <a:ea typeface="Tahoma" pitchFamily="34"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85057" y="1449532"/>
          <a:ext cx="7288186" cy="3644554"/>
        </p:xfrm>
        <a:graphic>
          <a:graphicData uri="http://schemas.openxmlformats.org/drawingml/2006/table">
            <a:tbl>
              <a:tblPr/>
              <a:tblGrid>
                <a:gridCol w="1543381">
                  <a:extLst>
                    <a:ext uri="{9D8B030D-6E8A-4147-A177-3AD203B41FA5}">
                      <a16:colId xmlns:a16="http://schemas.microsoft.com/office/drawing/2014/main" val="3576606463"/>
                    </a:ext>
                  </a:extLst>
                </a:gridCol>
                <a:gridCol w="1457637">
                  <a:extLst>
                    <a:ext uri="{9D8B030D-6E8A-4147-A177-3AD203B41FA5}">
                      <a16:colId xmlns:a16="http://schemas.microsoft.com/office/drawing/2014/main" val="3917794016"/>
                    </a:ext>
                  </a:extLst>
                </a:gridCol>
                <a:gridCol w="871724">
                  <a:extLst>
                    <a:ext uri="{9D8B030D-6E8A-4147-A177-3AD203B41FA5}">
                      <a16:colId xmlns:a16="http://schemas.microsoft.com/office/drawing/2014/main" val="1573374045"/>
                    </a:ext>
                  </a:extLst>
                </a:gridCol>
                <a:gridCol w="843143">
                  <a:extLst>
                    <a:ext uri="{9D8B030D-6E8A-4147-A177-3AD203B41FA5}">
                      <a16:colId xmlns:a16="http://schemas.microsoft.com/office/drawing/2014/main" val="552512093"/>
                    </a:ext>
                  </a:extLst>
                </a:gridCol>
                <a:gridCol w="857434">
                  <a:extLst>
                    <a:ext uri="{9D8B030D-6E8A-4147-A177-3AD203B41FA5}">
                      <a16:colId xmlns:a16="http://schemas.microsoft.com/office/drawing/2014/main" val="2394241346"/>
                    </a:ext>
                  </a:extLst>
                </a:gridCol>
                <a:gridCol w="943177">
                  <a:extLst>
                    <a:ext uri="{9D8B030D-6E8A-4147-A177-3AD203B41FA5}">
                      <a16:colId xmlns:a16="http://schemas.microsoft.com/office/drawing/2014/main" val="1740825193"/>
                    </a:ext>
                  </a:extLst>
                </a:gridCol>
                <a:gridCol w="771690">
                  <a:extLst>
                    <a:ext uri="{9D8B030D-6E8A-4147-A177-3AD203B41FA5}">
                      <a16:colId xmlns:a16="http://schemas.microsoft.com/office/drawing/2014/main" val="1658174618"/>
                    </a:ext>
                  </a:extLst>
                </a:gridCol>
              </a:tblGrid>
              <a:tr h="210668">
                <a:tc gridSpan="7">
                  <a:txBody>
                    <a:bodyPr/>
                    <a:lstStyle/>
                    <a:p>
                      <a:pPr algn="ctr" fontAlgn="b"/>
                      <a:r>
                        <a:rPr lang="en-CA" sz="1100" b="1" i="0" u="none" strike="noStrike" dirty="0">
                          <a:solidFill>
                            <a:srgbClr val="000000"/>
                          </a:solidFill>
                          <a:effectLst/>
                          <a:latin typeface="Calibri" panose="020F0502020204030204" pitchFamily="34" charset="0"/>
                        </a:rPr>
                        <a:t> CORRUPTION PERCEPTIONS INDEX 2016</a:t>
                      </a:r>
                    </a:p>
                  </a:txBody>
                  <a:tcPr marL="7144" marR="7144" marT="7144" marB="0" anchor="ctr">
                    <a:lnL>
                      <a:noFill/>
                    </a:lnL>
                    <a:lnR>
                      <a:noFill/>
                    </a:lnR>
                    <a:lnT>
                      <a:noFill/>
                    </a:lnT>
                    <a:lnB>
                      <a:noFill/>
                    </a:lnB>
                  </a:tcPr>
                </a:tc>
                <a:tc hMerge="1">
                  <a:txBody>
                    <a:bodyPr/>
                    <a:lstStyle/>
                    <a:p>
                      <a:endParaRPr lang="en-CA"/>
                    </a:p>
                  </a:txBody>
                  <a:tcP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643747639"/>
                  </a:ext>
                </a:extLst>
              </a:tr>
              <a:tr h="221201">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148056"/>
                  </a:ext>
                </a:extLst>
              </a:tr>
              <a:tr h="221201">
                <a:tc>
                  <a:txBody>
                    <a:bodyPr/>
                    <a:lstStyle/>
                    <a:p>
                      <a:pPr algn="ctr" fontAlgn="b"/>
                      <a:r>
                        <a:rPr lang="en-CA" sz="1000" b="1" i="0" u="none" strike="noStrike" dirty="0">
                          <a:solidFill>
                            <a:srgbClr val="000000"/>
                          </a:solidFill>
                          <a:effectLst/>
                          <a:latin typeface="Calibri" panose="020F0502020204030204" pitchFamily="34" charset="0"/>
                        </a:rPr>
                        <a:t>Rank</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dirty="0">
                          <a:solidFill>
                            <a:srgbClr val="000000"/>
                          </a:solidFill>
                          <a:effectLst/>
                          <a:latin typeface="Calibri" panose="020F0502020204030204" pitchFamily="34" charset="0"/>
                        </a:rPr>
                        <a:t>Country/territory</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a:solidFill>
                            <a:srgbClr val="000000"/>
                          </a:solidFill>
                          <a:effectLst/>
                          <a:latin typeface="Calibri" panose="020F0502020204030204" pitchFamily="34" charset="0"/>
                        </a:rPr>
                        <a:t>2016 Score</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a:solidFill>
                            <a:srgbClr val="000000"/>
                          </a:solidFill>
                          <a:effectLst/>
                          <a:latin typeface="Calibri" panose="020F0502020204030204" pitchFamily="34" charset="0"/>
                        </a:rPr>
                        <a:t>2015 Score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a:solidFill>
                            <a:srgbClr val="000000"/>
                          </a:solidFill>
                          <a:effectLst/>
                          <a:latin typeface="Calibri" panose="020F0502020204030204" pitchFamily="34" charset="0"/>
                        </a:rPr>
                        <a:t>2014 Score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a:solidFill>
                            <a:srgbClr val="000000"/>
                          </a:solidFill>
                          <a:effectLst/>
                          <a:latin typeface="Calibri" panose="020F0502020204030204" pitchFamily="34" charset="0"/>
                        </a:rPr>
                        <a:t>2013 Score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a:solidFill>
                            <a:srgbClr val="000000"/>
                          </a:solidFill>
                          <a:effectLst/>
                          <a:latin typeface="Calibri" panose="020F0502020204030204" pitchFamily="34" charset="0"/>
                        </a:rPr>
                        <a:t>2012 Score</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485070"/>
                  </a:ext>
                </a:extLst>
              </a:tr>
              <a:tr h="210668">
                <a:tc>
                  <a:txBody>
                    <a:bodyPr/>
                    <a:lstStyle/>
                    <a:p>
                      <a:pPr algn="ctr" fontAlgn="b"/>
                      <a:r>
                        <a:rPr lang="en-CA" sz="1000" b="0" i="0" u="none" strike="noStrike">
                          <a:solidFill>
                            <a:srgbClr val="000000"/>
                          </a:solidFill>
                          <a:effectLst/>
                          <a:latin typeface="Calibri" panose="020F0502020204030204" pitchFamily="34" charset="0"/>
                        </a:rPr>
                        <a:t>57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Romania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48</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46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43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43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44</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594787"/>
                  </a:ext>
                </a:extLst>
              </a:tr>
              <a:tr h="210668">
                <a:tc>
                  <a:txBody>
                    <a:bodyPr/>
                    <a:lstStyle/>
                    <a:p>
                      <a:pPr algn="ctr" fontAlgn="b"/>
                      <a:r>
                        <a:rPr lang="en-CA" sz="1000" b="0" i="0" u="none" strike="noStrike">
                          <a:solidFill>
                            <a:srgbClr val="000000"/>
                          </a:solidFill>
                          <a:effectLst/>
                          <a:latin typeface="Calibri" panose="020F0502020204030204" pitchFamily="34" charset="0"/>
                        </a:rPr>
                        <a:t>123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Moldova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30</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33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36</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349706"/>
                  </a:ext>
                </a:extLst>
              </a:tr>
              <a:tr h="210668">
                <a:tc>
                  <a:txBody>
                    <a:bodyPr/>
                    <a:lstStyle/>
                    <a:p>
                      <a:pPr algn="ctr" fontAlgn="b"/>
                      <a:r>
                        <a:rPr lang="en-CA" sz="1000" b="0" i="0" u="none" strike="noStrike">
                          <a:solidFill>
                            <a:srgbClr val="000000"/>
                          </a:solidFill>
                          <a:effectLst/>
                          <a:latin typeface="Calibri" panose="020F0502020204030204" pitchFamily="34" charset="0"/>
                        </a:rPr>
                        <a:t>131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Russia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29</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29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27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28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28</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321053"/>
                  </a:ext>
                </a:extLst>
              </a:tr>
              <a:tr h="221201">
                <a:tc>
                  <a:txBody>
                    <a:bodyPr/>
                    <a:lstStyle/>
                    <a:p>
                      <a:pPr algn="ctr" fontAlgn="b"/>
                      <a:r>
                        <a:rPr lang="en-CA" sz="1000" b="0" i="0" u="none" strike="noStrike">
                          <a:solidFill>
                            <a:srgbClr val="000000"/>
                          </a:solidFill>
                          <a:effectLst/>
                          <a:latin typeface="Calibri" panose="020F0502020204030204" pitchFamily="34" charset="0"/>
                        </a:rPr>
                        <a:t>131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Ukraine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29</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27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26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25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26</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416867"/>
                  </a:ext>
                </a:extLst>
              </a:tr>
              <a:tr h="210668">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3149722"/>
                  </a:ext>
                </a:extLst>
              </a:tr>
              <a:tr h="210668">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323063680"/>
                  </a:ext>
                </a:extLst>
              </a:tr>
              <a:tr h="210668">
                <a:tc gridSpan="7">
                  <a:txBody>
                    <a:bodyPr/>
                    <a:lstStyle/>
                    <a:p>
                      <a:pPr algn="ctr" fontAlgn="b"/>
                      <a:r>
                        <a:rPr lang="en-CA" sz="800" b="1" i="0" u="none" strike="noStrike" dirty="0">
                          <a:solidFill>
                            <a:srgbClr val="000000"/>
                          </a:solidFill>
                          <a:effectLst/>
                          <a:latin typeface="Calibri" panose="020F0502020204030204" pitchFamily="34" charset="0"/>
                        </a:rPr>
                        <a:t> </a:t>
                      </a:r>
                      <a:r>
                        <a:rPr lang="en-CA" sz="1100" b="1" i="0" u="none" strike="noStrike" dirty="0">
                          <a:solidFill>
                            <a:srgbClr val="000000"/>
                          </a:solidFill>
                          <a:effectLst/>
                          <a:latin typeface="Calibri" panose="020F0502020204030204" pitchFamily="34" charset="0"/>
                        </a:rPr>
                        <a:t>CORRUPTION PERCEPTIONS INDEX RANKS IN COMPARISON PER YEARS</a:t>
                      </a:r>
                    </a:p>
                  </a:txBody>
                  <a:tcPr marL="7144" marR="7144" marT="7144"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C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3985936"/>
                  </a:ext>
                </a:extLst>
              </a:tr>
              <a:tr h="221201">
                <a:tc>
                  <a:txBody>
                    <a:bodyPr/>
                    <a:lstStyle/>
                    <a:p>
                      <a:pPr algn="l" fontAlgn="b"/>
                      <a:endParaRPr lang="en-CA" sz="800" b="1"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960888"/>
                  </a:ext>
                </a:extLst>
              </a:tr>
              <a:tr h="210668">
                <a:tc rowSpan="2">
                  <a:txBody>
                    <a:bodyPr/>
                    <a:lstStyle/>
                    <a:p>
                      <a:pPr algn="ctr" fontAlgn="ctr"/>
                      <a:r>
                        <a:rPr lang="en-CA" sz="1000" b="1" i="0" u="none" strike="noStrike" dirty="0">
                          <a:solidFill>
                            <a:srgbClr val="000000"/>
                          </a:solidFill>
                          <a:effectLst/>
                          <a:latin typeface="Calibri" panose="020F0502020204030204" pitchFamily="34" charset="0"/>
                        </a:rPr>
                        <a:t>Country/territory</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b"/>
                      <a:r>
                        <a:rPr lang="en-CA" sz="1000" b="1" i="0" u="none" strike="noStrike" dirty="0">
                          <a:solidFill>
                            <a:srgbClr val="000000"/>
                          </a:solidFill>
                          <a:effectLst/>
                          <a:latin typeface="Calibri" panose="020F0502020204030204" pitchFamily="34" charset="0"/>
                        </a:rPr>
                        <a:t>Rank</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286434487"/>
                  </a:ext>
                </a:extLst>
              </a:tr>
              <a:tr h="221201">
                <a:tc vMerge="1">
                  <a:txBody>
                    <a:bodyPr/>
                    <a:lstStyle/>
                    <a:p>
                      <a:endParaRPr lang="en-CA"/>
                    </a:p>
                  </a:txBody>
                  <a:tcPr/>
                </a:tc>
                <a:tc>
                  <a:txBody>
                    <a:bodyPr/>
                    <a:lstStyle/>
                    <a:p>
                      <a:pPr algn="ctr" fontAlgn="b"/>
                      <a:r>
                        <a:rPr lang="en-CA" sz="1000" b="1" i="0" u="none" strike="noStrike" dirty="0">
                          <a:solidFill>
                            <a:srgbClr val="000000"/>
                          </a:solidFill>
                          <a:effectLst/>
                          <a:latin typeface="Calibri" panose="020F0502020204030204" pitchFamily="34" charset="0"/>
                        </a:rPr>
                        <a:t>2016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dirty="0">
                          <a:solidFill>
                            <a:srgbClr val="000000"/>
                          </a:solidFill>
                          <a:effectLst/>
                          <a:latin typeface="Calibri" panose="020F0502020204030204" pitchFamily="34" charset="0"/>
                        </a:rPr>
                        <a:t>2015</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dirty="0">
                          <a:solidFill>
                            <a:srgbClr val="000000"/>
                          </a:solidFill>
                          <a:effectLst/>
                          <a:latin typeface="Calibri" panose="020F0502020204030204" pitchFamily="34" charset="0"/>
                        </a:rPr>
                        <a:t>2014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a:solidFill>
                            <a:srgbClr val="000000"/>
                          </a:solidFill>
                          <a:effectLst/>
                          <a:latin typeface="Calibri" panose="020F0502020204030204" pitchFamily="34" charset="0"/>
                        </a:rPr>
                        <a:t>2013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a:solidFill>
                            <a:srgbClr val="000000"/>
                          </a:solidFill>
                          <a:effectLst/>
                          <a:latin typeface="Calibri" panose="020F0502020204030204" pitchFamily="34" charset="0"/>
                        </a:rPr>
                        <a:t>2012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1" i="0" u="none" strike="noStrike">
                          <a:solidFill>
                            <a:srgbClr val="000000"/>
                          </a:solidFill>
                          <a:effectLst/>
                          <a:latin typeface="Calibri" panose="020F0502020204030204" pitchFamily="34" charset="0"/>
                        </a:rPr>
                        <a:t>2011</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005201"/>
                  </a:ext>
                </a:extLst>
              </a:tr>
              <a:tr h="210668">
                <a:tc>
                  <a:txBody>
                    <a:bodyPr/>
                    <a:lstStyle/>
                    <a:p>
                      <a:pPr algn="ctr" fontAlgn="b"/>
                      <a:r>
                        <a:rPr lang="en-CA" sz="1000" b="0" i="0" u="none" strike="noStrike">
                          <a:solidFill>
                            <a:srgbClr val="000000"/>
                          </a:solidFill>
                          <a:effectLst/>
                          <a:latin typeface="Calibri" panose="020F0502020204030204" pitchFamily="34" charset="0"/>
                        </a:rPr>
                        <a:t>Romania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57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58</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69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69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66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75</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625774"/>
                  </a:ext>
                </a:extLst>
              </a:tr>
              <a:tr h="210668">
                <a:tc>
                  <a:txBody>
                    <a:bodyPr/>
                    <a:lstStyle/>
                    <a:p>
                      <a:pPr algn="ctr" fontAlgn="b"/>
                      <a:r>
                        <a:rPr lang="en-CA" sz="1000" b="0" i="0" u="none" strike="noStrike">
                          <a:solidFill>
                            <a:srgbClr val="000000"/>
                          </a:solidFill>
                          <a:effectLst/>
                          <a:latin typeface="Calibri" panose="020F0502020204030204" pitchFamily="34" charset="0"/>
                        </a:rPr>
                        <a:t>Moldova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123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103</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103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102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112</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521630"/>
                  </a:ext>
                </a:extLst>
              </a:tr>
              <a:tr h="210668">
                <a:tc>
                  <a:txBody>
                    <a:bodyPr/>
                    <a:lstStyle/>
                    <a:p>
                      <a:pPr algn="ctr" fontAlgn="b"/>
                      <a:r>
                        <a:rPr lang="en-CA" sz="1000" b="0" i="0" u="none" strike="noStrike">
                          <a:solidFill>
                            <a:srgbClr val="000000"/>
                          </a:solidFill>
                          <a:effectLst/>
                          <a:latin typeface="Calibri" panose="020F0502020204030204" pitchFamily="34" charset="0"/>
                        </a:rPr>
                        <a:t>Russia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119</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136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127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133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143</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301109"/>
                  </a:ext>
                </a:extLst>
              </a:tr>
              <a:tr h="221201">
                <a:tc>
                  <a:txBody>
                    <a:bodyPr/>
                    <a:lstStyle/>
                    <a:p>
                      <a:pPr algn="ctr" fontAlgn="b"/>
                      <a:r>
                        <a:rPr lang="en-CA" sz="1000" b="0" i="0" u="none" strike="noStrike">
                          <a:solidFill>
                            <a:srgbClr val="000000"/>
                          </a:solidFill>
                          <a:effectLst/>
                          <a:latin typeface="Calibri" panose="020F0502020204030204" pitchFamily="34" charset="0"/>
                        </a:rPr>
                        <a:t>Ukraine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130</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142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effectLst/>
                          <a:latin typeface="Calibri" panose="020F0502020204030204" pitchFamily="34" charset="0"/>
                        </a:rPr>
                        <a:t>144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144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effectLst/>
                          <a:latin typeface="Calibri" panose="020F0502020204030204" pitchFamily="34" charset="0"/>
                        </a:rPr>
                        <a:t>152</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255256"/>
                  </a:ext>
                </a:extLst>
              </a:tr>
            </a:tbl>
          </a:graphicData>
        </a:graphic>
      </p:graphicFrame>
      <p:sp>
        <p:nvSpPr>
          <p:cNvPr id="3" name="TextBox 2"/>
          <p:cNvSpPr txBox="1"/>
          <p:nvPr/>
        </p:nvSpPr>
        <p:spPr>
          <a:xfrm>
            <a:off x="985057" y="5464580"/>
            <a:ext cx="5311832" cy="207749"/>
          </a:xfrm>
          <a:prstGeom prst="rect">
            <a:avLst/>
          </a:prstGeom>
          <a:noFill/>
        </p:spPr>
        <p:txBody>
          <a:bodyPr wrap="square" rtlCol="0">
            <a:spAutoFit/>
          </a:bodyPr>
          <a:lstStyle/>
          <a:p>
            <a:r>
              <a:rPr lang="en-CA" sz="750" dirty="0"/>
              <a:t>Source: Transparency International</a:t>
            </a:r>
          </a:p>
        </p:txBody>
      </p:sp>
    </p:spTree>
    <p:extLst>
      <p:ext uri="{BB962C8B-B14F-4D97-AF65-F5344CB8AC3E}">
        <p14:creationId xmlns:p14="http://schemas.microsoft.com/office/powerpoint/2010/main" val="168073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0648"/>
            <a:ext cx="8510216" cy="1224136"/>
          </a:xfrm>
        </p:spPr>
        <p:txBody>
          <a:bodyPr rtlCol="0">
            <a:noAutofit/>
          </a:bodyPr>
          <a:lstStyle/>
          <a:p>
            <a:pPr eaLnBrk="1" fontAlgn="auto" hangingPunct="1">
              <a:spcAft>
                <a:spcPts val="0"/>
              </a:spcAft>
              <a:defRPr/>
            </a:pPr>
            <a:r>
              <a:rPr lang="en-US" sz="2800" b="1" i="1" dirty="0">
                <a:solidFill>
                  <a:schemeClr val="accent1">
                    <a:lumMod val="75000"/>
                  </a:schemeClr>
                </a:solidFill>
                <a:latin typeface="Bookman Old Style" pitchFamily="18" charset="0"/>
                <a:cs typeface="Times New Roman" pitchFamily="18" charset="0"/>
              </a:rPr>
              <a:t>Republic of Moldova - Overview</a:t>
            </a:r>
            <a:endParaRPr lang="ro-RO" sz="2800" i="1" dirty="0">
              <a:solidFill>
                <a:schemeClr val="accent1">
                  <a:lumMod val="75000"/>
                </a:schemeClr>
              </a:solidFill>
              <a:latin typeface="Bookman Old Style" pitchFamily="18" charset="0"/>
              <a:cs typeface="Times New Roman" pitchFamily="18" charset="0"/>
            </a:endParaRPr>
          </a:p>
        </p:txBody>
      </p:sp>
      <p:grpSp>
        <p:nvGrpSpPr>
          <p:cNvPr id="4103" name="Группа 20"/>
          <p:cNvGrpSpPr>
            <a:grpSpLocks/>
          </p:cNvGrpSpPr>
          <p:nvPr/>
        </p:nvGrpSpPr>
        <p:grpSpPr bwMode="auto">
          <a:xfrm>
            <a:off x="250825" y="1844824"/>
            <a:ext cx="8497888" cy="574675"/>
            <a:chOff x="256000" y="1052736"/>
            <a:chExt cx="8887999" cy="648072"/>
          </a:xfrm>
        </p:grpSpPr>
        <p:sp>
          <p:nvSpPr>
            <p:cNvPr id="22" name="Прямоугольник 21"/>
            <p:cNvSpPr/>
            <p:nvPr/>
          </p:nvSpPr>
          <p:spPr>
            <a:xfrm>
              <a:off x="256000" y="1052736"/>
              <a:ext cx="3091622"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2000" b="1" dirty="0" smtClean="0">
                  <a:solidFill>
                    <a:schemeClr val="tx1"/>
                  </a:solidFill>
                  <a:latin typeface="Bookman Old Style" pitchFamily="18" charset="0"/>
                  <a:cs typeface="Times New Roman" pitchFamily="18" charset="0"/>
                </a:rPr>
                <a:t>GDP growth rate</a:t>
              </a:r>
              <a:endParaRPr lang="ru-RU" sz="2000" b="1" dirty="0">
                <a:solidFill>
                  <a:schemeClr val="tx1"/>
                </a:solidFill>
                <a:latin typeface="Bookman Old Style" pitchFamily="18" charset="0"/>
                <a:cs typeface="Times New Roman" pitchFamily="18" charset="0"/>
              </a:endParaRPr>
            </a:p>
          </p:txBody>
        </p:sp>
        <p:sp>
          <p:nvSpPr>
            <p:cNvPr id="23" name="Прямоугольник 22"/>
            <p:cNvSpPr/>
            <p:nvPr/>
          </p:nvSpPr>
          <p:spPr>
            <a:xfrm>
              <a:off x="3457207" y="1052736"/>
              <a:ext cx="5686792"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CA" sz="2000" dirty="0" smtClean="0">
                  <a:solidFill>
                    <a:schemeClr val="tx1"/>
                  </a:solidFill>
                  <a:latin typeface="Bookman Old Style" pitchFamily="18" charset="0"/>
                  <a:cs typeface="Times New Roman" pitchFamily="18" charset="0"/>
                </a:rPr>
                <a:t>4.1%</a:t>
              </a:r>
              <a:r>
                <a:rPr lang="en-US" sz="2000" dirty="0" smtClean="0">
                  <a:solidFill>
                    <a:schemeClr val="tx1"/>
                  </a:solidFill>
                  <a:latin typeface="Bookman Old Style" pitchFamily="18" charset="0"/>
                  <a:cs typeface="Times New Roman" pitchFamily="18" charset="0"/>
                </a:rPr>
                <a:t> </a:t>
              </a:r>
              <a:r>
                <a:rPr lang="ro-RO" sz="2000" dirty="0">
                  <a:solidFill>
                    <a:schemeClr val="tx1"/>
                  </a:solidFill>
                  <a:latin typeface="Bookman Old Style" pitchFamily="18" charset="0"/>
                  <a:cs typeface="Times New Roman" pitchFamily="18" charset="0"/>
                </a:rPr>
                <a:t>(</a:t>
              </a:r>
              <a:r>
                <a:rPr lang="ro-RO" sz="2000" dirty="0" smtClean="0">
                  <a:solidFill>
                    <a:schemeClr val="tx1"/>
                  </a:solidFill>
                  <a:latin typeface="Bookman Old Style" pitchFamily="18" charset="0"/>
                  <a:cs typeface="Times New Roman" pitchFamily="18" charset="0"/>
                </a:rPr>
                <a:t>201</a:t>
              </a:r>
              <a:r>
                <a:rPr lang="en-US" sz="2000" dirty="0" smtClean="0">
                  <a:solidFill>
                    <a:schemeClr val="tx1"/>
                  </a:solidFill>
                  <a:latin typeface="Bookman Old Style" pitchFamily="18" charset="0"/>
                  <a:cs typeface="Times New Roman" pitchFamily="18" charset="0"/>
                </a:rPr>
                <a:t>6</a:t>
              </a:r>
              <a:r>
                <a:rPr lang="ro-RO" sz="2000" dirty="0" smtClean="0">
                  <a:solidFill>
                    <a:schemeClr val="tx1"/>
                  </a:solidFill>
                  <a:latin typeface="Bookman Old Style" pitchFamily="18" charset="0"/>
                  <a:cs typeface="Times New Roman" pitchFamily="18" charset="0"/>
                </a:rPr>
                <a:t>)</a:t>
              </a:r>
              <a:endParaRPr lang="en-US" sz="2000" dirty="0">
                <a:solidFill>
                  <a:schemeClr val="tx1"/>
                </a:solidFill>
                <a:latin typeface="Bookman Old Style" pitchFamily="18" charset="0"/>
                <a:cs typeface="Times New Roman" pitchFamily="18" charset="0"/>
              </a:endParaRPr>
            </a:p>
          </p:txBody>
        </p:sp>
      </p:grpSp>
      <p:grpSp>
        <p:nvGrpSpPr>
          <p:cNvPr id="4104" name="Группа 23"/>
          <p:cNvGrpSpPr>
            <a:grpSpLocks/>
          </p:cNvGrpSpPr>
          <p:nvPr/>
        </p:nvGrpSpPr>
        <p:grpSpPr bwMode="auto">
          <a:xfrm>
            <a:off x="250825" y="2564904"/>
            <a:ext cx="8497888" cy="576262"/>
            <a:chOff x="255999" y="1052736"/>
            <a:chExt cx="8888001" cy="648072"/>
          </a:xfrm>
        </p:grpSpPr>
        <p:sp>
          <p:nvSpPr>
            <p:cNvPr id="25" name="Прямоугольник 24"/>
            <p:cNvSpPr/>
            <p:nvPr/>
          </p:nvSpPr>
          <p:spPr>
            <a:xfrm>
              <a:off x="255999" y="1052736"/>
              <a:ext cx="3091623"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latin typeface="Bookman Old Style" pitchFamily="18" charset="0"/>
                  <a:cs typeface="Times New Roman" pitchFamily="18" charset="0"/>
                </a:rPr>
                <a:t>Unemployment rate</a:t>
              </a:r>
              <a:endParaRPr lang="ru-RU" sz="2000" b="1" dirty="0">
                <a:solidFill>
                  <a:schemeClr val="tx1"/>
                </a:solidFill>
                <a:latin typeface="Bookman Old Style" pitchFamily="18" charset="0"/>
                <a:cs typeface="Times New Roman" pitchFamily="18" charset="0"/>
              </a:endParaRPr>
            </a:p>
          </p:txBody>
        </p:sp>
        <p:sp>
          <p:nvSpPr>
            <p:cNvPr id="26" name="Прямоугольник 25"/>
            <p:cNvSpPr/>
            <p:nvPr/>
          </p:nvSpPr>
          <p:spPr>
            <a:xfrm>
              <a:off x="3457207" y="1052736"/>
              <a:ext cx="5686793"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smtClean="0">
                  <a:solidFill>
                    <a:schemeClr val="tx1"/>
                  </a:solidFill>
                  <a:latin typeface="Bookman Old Style" pitchFamily="18" charset="0"/>
                  <a:cs typeface="Times New Roman" pitchFamily="18" charset="0"/>
                </a:rPr>
                <a:t>4.2 </a:t>
              </a:r>
              <a:r>
                <a:rPr lang="en-US" sz="2000" dirty="0">
                  <a:solidFill>
                    <a:schemeClr val="tx1"/>
                  </a:solidFill>
                  <a:latin typeface="Bookman Old Style" pitchFamily="18" charset="0"/>
                  <a:cs typeface="Times New Roman" pitchFamily="18" charset="0"/>
                </a:rPr>
                <a:t>% (</a:t>
              </a:r>
              <a:r>
                <a:rPr lang="en-US" sz="2000" dirty="0" smtClean="0">
                  <a:solidFill>
                    <a:schemeClr val="tx1"/>
                  </a:solidFill>
                  <a:latin typeface="Bookman Old Style" pitchFamily="18" charset="0"/>
                  <a:cs typeface="Times New Roman" pitchFamily="18" charset="0"/>
                </a:rPr>
                <a:t>2016)</a:t>
              </a:r>
              <a:endParaRPr lang="ru-RU" sz="2000" dirty="0">
                <a:solidFill>
                  <a:schemeClr val="tx1"/>
                </a:solidFill>
                <a:latin typeface="Bookman Old Style" pitchFamily="18" charset="0"/>
                <a:cs typeface="Times New Roman" pitchFamily="18" charset="0"/>
              </a:endParaRPr>
            </a:p>
          </p:txBody>
        </p:sp>
      </p:grpSp>
      <p:grpSp>
        <p:nvGrpSpPr>
          <p:cNvPr id="4105" name="Группа 26"/>
          <p:cNvGrpSpPr>
            <a:grpSpLocks/>
          </p:cNvGrpSpPr>
          <p:nvPr/>
        </p:nvGrpSpPr>
        <p:grpSpPr bwMode="auto">
          <a:xfrm>
            <a:off x="284361" y="3356992"/>
            <a:ext cx="8497888" cy="576262"/>
            <a:chOff x="255999" y="1052736"/>
            <a:chExt cx="8888001" cy="648072"/>
          </a:xfrm>
        </p:grpSpPr>
        <p:sp>
          <p:nvSpPr>
            <p:cNvPr id="28" name="Прямоугольник 27"/>
            <p:cNvSpPr/>
            <p:nvPr/>
          </p:nvSpPr>
          <p:spPr>
            <a:xfrm>
              <a:off x="255999" y="1052736"/>
              <a:ext cx="3091623"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latin typeface="Bookman Old Style" pitchFamily="18" charset="0"/>
                  <a:cs typeface="Times New Roman" pitchFamily="18" charset="0"/>
                </a:rPr>
                <a:t>Inflation Rate </a:t>
              </a:r>
            </a:p>
            <a:p>
              <a:pPr>
                <a:defRPr/>
              </a:pPr>
              <a:r>
                <a:rPr lang="en-US" sz="2000" b="1" dirty="0">
                  <a:solidFill>
                    <a:schemeClr val="tx1"/>
                  </a:solidFill>
                  <a:latin typeface="Bookman Old Style" pitchFamily="18" charset="0"/>
                  <a:cs typeface="Times New Roman" pitchFamily="18" charset="0"/>
                </a:rPr>
                <a:t>(annual average)</a:t>
              </a:r>
              <a:endParaRPr lang="ru-RU" sz="2000" b="1" dirty="0">
                <a:solidFill>
                  <a:schemeClr val="tx1"/>
                </a:solidFill>
                <a:latin typeface="Bookman Old Style" pitchFamily="18" charset="0"/>
                <a:cs typeface="Times New Roman" pitchFamily="18" charset="0"/>
              </a:endParaRPr>
            </a:p>
          </p:txBody>
        </p:sp>
        <p:sp>
          <p:nvSpPr>
            <p:cNvPr id="29" name="Прямоугольник 28"/>
            <p:cNvSpPr/>
            <p:nvPr/>
          </p:nvSpPr>
          <p:spPr>
            <a:xfrm>
              <a:off x="3457207" y="1052736"/>
              <a:ext cx="5686793"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smtClean="0">
                  <a:solidFill>
                    <a:schemeClr val="tx1"/>
                  </a:solidFill>
                  <a:latin typeface="Bookman Old Style" pitchFamily="18" charset="0"/>
                  <a:cs typeface="Times New Roman" pitchFamily="18" charset="0"/>
                </a:rPr>
                <a:t>6.4% </a:t>
              </a:r>
              <a:r>
                <a:rPr lang="en-US" sz="2000" dirty="0">
                  <a:solidFill>
                    <a:schemeClr val="tx1"/>
                  </a:solidFill>
                  <a:latin typeface="Bookman Old Style" pitchFamily="18" charset="0"/>
                  <a:cs typeface="Times New Roman" pitchFamily="18" charset="0"/>
                </a:rPr>
                <a:t>(</a:t>
              </a:r>
              <a:r>
                <a:rPr lang="en-US" sz="2000" dirty="0" smtClean="0">
                  <a:solidFill>
                    <a:schemeClr val="tx1"/>
                  </a:solidFill>
                  <a:latin typeface="Bookman Old Style" pitchFamily="18" charset="0"/>
                  <a:cs typeface="Times New Roman" pitchFamily="18" charset="0"/>
                </a:rPr>
                <a:t>2016)</a:t>
              </a:r>
              <a:endParaRPr lang="ru-RU" sz="2000" b="1" dirty="0">
                <a:solidFill>
                  <a:schemeClr val="tx1"/>
                </a:solidFill>
                <a:latin typeface="Bookman Old Style" pitchFamily="18" charset="0"/>
                <a:cs typeface="Times New Roman" pitchFamily="18" charset="0"/>
              </a:endParaRPr>
            </a:p>
          </p:txBody>
        </p:sp>
      </p:grpSp>
      <p:grpSp>
        <p:nvGrpSpPr>
          <p:cNvPr id="4107" name="Группа 32"/>
          <p:cNvGrpSpPr>
            <a:grpSpLocks/>
          </p:cNvGrpSpPr>
          <p:nvPr/>
        </p:nvGrpSpPr>
        <p:grpSpPr bwMode="auto">
          <a:xfrm>
            <a:off x="284361" y="4869160"/>
            <a:ext cx="8497888" cy="574675"/>
            <a:chOff x="253256" y="1052736"/>
            <a:chExt cx="8670190" cy="648072"/>
          </a:xfrm>
        </p:grpSpPr>
        <p:sp>
          <p:nvSpPr>
            <p:cNvPr id="34" name="Прямоугольник 33"/>
            <p:cNvSpPr/>
            <p:nvPr/>
          </p:nvSpPr>
          <p:spPr>
            <a:xfrm>
              <a:off x="253256" y="1052736"/>
              <a:ext cx="3015859"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latin typeface="Bookman Old Style" pitchFamily="18" charset="0"/>
                  <a:cs typeface="Times New Roman" pitchFamily="18" charset="0"/>
                </a:rPr>
                <a:t>GDP per capita</a:t>
              </a:r>
              <a:endParaRPr lang="ru-RU" sz="2000" b="1" dirty="0">
                <a:solidFill>
                  <a:schemeClr val="tx1"/>
                </a:solidFill>
                <a:latin typeface="Bookman Old Style" pitchFamily="18" charset="0"/>
                <a:cs typeface="Times New Roman" pitchFamily="18" charset="0"/>
              </a:endParaRPr>
            </a:p>
          </p:txBody>
        </p:sp>
        <p:sp>
          <p:nvSpPr>
            <p:cNvPr id="35" name="Прямоугольник 34"/>
            <p:cNvSpPr/>
            <p:nvPr/>
          </p:nvSpPr>
          <p:spPr>
            <a:xfrm>
              <a:off x="3376014" y="1052736"/>
              <a:ext cx="5547432"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smtClean="0">
                  <a:solidFill>
                    <a:schemeClr val="tx1"/>
                  </a:solidFill>
                  <a:latin typeface="Bookman Old Style" pitchFamily="18" charset="0"/>
                  <a:cs typeface="Times New Roman" pitchFamily="18" charset="0"/>
                </a:rPr>
                <a:t>2519</a:t>
              </a:r>
              <a:r>
                <a:rPr lang="ro-RO" sz="2000" dirty="0" smtClean="0">
                  <a:solidFill>
                    <a:schemeClr val="tx1"/>
                  </a:solidFill>
                  <a:latin typeface="Bookman Old Style" pitchFamily="18" charset="0"/>
                  <a:cs typeface="Times New Roman" pitchFamily="18" charset="0"/>
                </a:rPr>
                <a:t> </a:t>
              </a:r>
              <a:r>
                <a:rPr lang="en-US" sz="2000" dirty="0">
                  <a:solidFill>
                    <a:schemeClr val="tx1"/>
                  </a:solidFill>
                  <a:latin typeface="Bookman Old Style" pitchFamily="18" charset="0"/>
                  <a:cs typeface="Times New Roman" pitchFamily="18" charset="0"/>
                </a:rPr>
                <a:t>USD </a:t>
              </a:r>
              <a:r>
                <a:rPr lang="en-US" sz="2000" dirty="0" smtClean="0">
                  <a:solidFill>
                    <a:schemeClr val="tx1"/>
                  </a:solidFill>
                  <a:latin typeface="Bookman Old Style" pitchFamily="18" charset="0"/>
                  <a:cs typeface="Times New Roman" pitchFamily="18" charset="0"/>
                </a:rPr>
                <a:t>(2016)</a:t>
              </a:r>
              <a:endParaRPr lang="ru-RU" sz="2000" dirty="0">
                <a:solidFill>
                  <a:schemeClr val="tx1"/>
                </a:solidFill>
                <a:latin typeface="Bookman Old Style" pitchFamily="18" charset="0"/>
                <a:cs typeface="Times New Roman" pitchFamily="18" charset="0"/>
              </a:endParaRPr>
            </a:p>
          </p:txBody>
        </p:sp>
      </p:grpSp>
      <p:grpSp>
        <p:nvGrpSpPr>
          <p:cNvPr id="41" name="Группа 29"/>
          <p:cNvGrpSpPr>
            <a:grpSpLocks/>
          </p:cNvGrpSpPr>
          <p:nvPr/>
        </p:nvGrpSpPr>
        <p:grpSpPr bwMode="auto">
          <a:xfrm>
            <a:off x="284361" y="4077072"/>
            <a:ext cx="8497888" cy="576262"/>
            <a:chOff x="253256" y="1052736"/>
            <a:chExt cx="8670190" cy="648072"/>
          </a:xfrm>
        </p:grpSpPr>
        <p:sp>
          <p:nvSpPr>
            <p:cNvPr id="42" name="Прямоугольник 30"/>
            <p:cNvSpPr/>
            <p:nvPr/>
          </p:nvSpPr>
          <p:spPr>
            <a:xfrm>
              <a:off x="253256" y="1052736"/>
              <a:ext cx="3015859"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latin typeface="Bookman Old Style" pitchFamily="18" charset="0"/>
                  <a:cs typeface="Times New Roman" pitchFamily="18" charset="0"/>
                </a:rPr>
                <a:t>GDP in current prices</a:t>
              </a:r>
              <a:endParaRPr lang="ru-RU" sz="2000" b="1" dirty="0">
                <a:solidFill>
                  <a:schemeClr val="tx1"/>
                </a:solidFill>
                <a:latin typeface="Bookman Old Style" pitchFamily="18" charset="0"/>
                <a:cs typeface="Times New Roman" pitchFamily="18" charset="0"/>
              </a:endParaRPr>
            </a:p>
          </p:txBody>
        </p:sp>
        <p:sp>
          <p:nvSpPr>
            <p:cNvPr id="43" name="Прямоугольник 31"/>
            <p:cNvSpPr/>
            <p:nvPr/>
          </p:nvSpPr>
          <p:spPr>
            <a:xfrm>
              <a:off x="3376014" y="1052736"/>
              <a:ext cx="5547432" cy="648072"/>
            </a:xfrm>
            <a:prstGeom prst="rect">
              <a:avLst/>
            </a:prstGeom>
            <a:gradFill>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smtClean="0">
                  <a:solidFill>
                    <a:schemeClr val="tx1"/>
                  </a:solidFill>
                  <a:latin typeface="Bookman Old Style" pitchFamily="18" charset="0"/>
                  <a:cs typeface="Times New Roman" pitchFamily="18" charset="0"/>
                </a:rPr>
                <a:t>6.75 </a:t>
              </a:r>
              <a:r>
                <a:rPr lang="en-US" sz="2000" dirty="0">
                  <a:solidFill>
                    <a:schemeClr val="tx1"/>
                  </a:solidFill>
                  <a:latin typeface="Bookman Old Style" pitchFamily="18" charset="0"/>
                  <a:cs typeface="Times New Roman" pitchFamily="18" charset="0"/>
                </a:rPr>
                <a:t>b</a:t>
              </a:r>
              <a:r>
                <a:rPr lang="ro-RO" sz="2000" dirty="0">
                  <a:solidFill>
                    <a:schemeClr val="tx1"/>
                  </a:solidFill>
                  <a:latin typeface="Bookman Old Style" pitchFamily="18" charset="0"/>
                  <a:cs typeface="Times New Roman" pitchFamily="18" charset="0"/>
                </a:rPr>
                <a:t>il. </a:t>
              </a:r>
              <a:r>
                <a:rPr lang="en-US" sz="2000" dirty="0">
                  <a:solidFill>
                    <a:schemeClr val="tx1"/>
                  </a:solidFill>
                  <a:latin typeface="Bookman Old Style" pitchFamily="18" charset="0"/>
                  <a:cs typeface="Times New Roman" pitchFamily="18" charset="0"/>
                </a:rPr>
                <a:t>USD </a:t>
              </a:r>
              <a:r>
                <a:rPr lang="en-US" sz="2000" dirty="0" smtClean="0">
                  <a:solidFill>
                    <a:schemeClr val="tx1"/>
                  </a:solidFill>
                  <a:latin typeface="Bookman Old Style" pitchFamily="18" charset="0"/>
                  <a:cs typeface="Times New Roman" pitchFamily="18" charset="0"/>
                </a:rPr>
                <a:t>(2016)</a:t>
              </a:r>
              <a:endParaRPr lang="ru-RU" sz="2000" b="1" dirty="0">
                <a:solidFill>
                  <a:schemeClr val="tx1"/>
                </a:solidFill>
                <a:latin typeface="Bookman Old Style" pitchFamily="18" charset="0"/>
                <a:cs typeface="Times New Roman" pitchFamily="18" charset="0"/>
              </a:endParaRPr>
            </a:p>
          </p:txBody>
        </p:sp>
      </p:grpSp>
      <p:sp>
        <p:nvSpPr>
          <p:cNvPr id="3" name="TextBox 2"/>
          <p:cNvSpPr txBox="1"/>
          <p:nvPr/>
        </p:nvSpPr>
        <p:spPr>
          <a:xfrm>
            <a:off x="611560" y="5949280"/>
            <a:ext cx="4176464" cy="246221"/>
          </a:xfrm>
          <a:prstGeom prst="rect">
            <a:avLst/>
          </a:prstGeom>
          <a:noFill/>
        </p:spPr>
        <p:txBody>
          <a:bodyPr wrap="square" rtlCol="0">
            <a:spAutoFit/>
          </a:bodyPr>
          <a:lstStyle/>
          <a:p>
            <a:r>
              <a:rPr lang="en-CA" sz="1000" dirty="0" smtClean="0"/>
              <a:t>Source: National Statistics of Moldova</a:t>
            </a:r>
            <a:endParaRPr lang="en-CA" sz="1000" dirty="0"/>
          </a:p>
        </p:txBody>
      </p:sp>
    </p:spTree>
    <p:extLst>
      <p:ext uri="{BB962C8B-B14F-4D97-AF65-F5344CB8AC3E}">
        <p14:creationId xmlns:p14="http://schemas.microsoft.com/office/powerpoint/2010/main" val="283201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36815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n-US" dirty="0" smtClean="0"/>
              <a:t>Republic of Moldova - GDP per capita </a:t>
            </a:r>
            <a:br>
              <a:rPr lang="en-US" dirty="0" smtClean="0"/>
            </a:br>
            <a:r>
              <a:rPr lang="en-US" sz="2625" dirty="0"/>
              <a:t>based on purchasing-power-parity in current prices</a:t>
            </a:r>
            <a:endParaRPr lang="en-CA" sz="2625" dirty="0"/>
          </a:p>
        </p:txBody>
      </p:sp>
      <p:graphicFrame>
        <p:nvGraphicFramePr>
          <p:cNvPr id="9" name="Content Placeholder 8"/>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797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8806"/>
            <a:ext cx="8928992" cy="1187946"/>
          </a:xfrm>
        </p:spPr>
        <p:txBody>
          <a:bodyPr>
            <a:noAutofit/>
          </a:bodyPr>
          <a:lstStyle/>
          <a:p>
            <a:r>
              <a:rPr lang="en-US" sz="2800" b="1" i="1" dirty="0">
                <a:solidFill>
                  <a:schemeClr val="accent1">
                    <a:lumMod val="75000"/>
                  </a:schemeClr>
                </a:solidFill>
                <a:latin typeface="Bookman Old Style" pitchFamily="18" charset="0"/>
              </a:rPr>
              <a:t>Regional integration efforts</a:t>
            </a:r>
            <a:endParaRPr lang="ro-RO" sz="2800" b="1" i="1" dirty="0">
              <a:solidFill>
                <a:schemeClr val="accent1">
                  <a:lumMod val="75000"/>
                </a:schemeClr>
              </a:solidFill>
              <a:latin typeface="Bookman Old Style"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253261718"/>
              </p:ext>
            </p:extLst>
          </p:nvPr>
        </p:nvGraphicFramePr>
        <p:xfrm>
          <a:off x="539552" y="1268760"/>
          <a:ext cx="849694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5"/>
          <p:cNvGraphicFramePr/>
          <p:nvPr>
            <p:extLst>
              <p:ext uri="{D42A27DB-BD31-4B8C-83A1-F6EECF244321}">
                <p14:modId xmlns:p14="http://schemas.microsoft.com/office/powerpoint/2010/main" val="251342392"/>
              </p:ext>
            </p:extLst>
          </p:nvPr>
        </p:nvGraphicFramePr>
        <p:xfrm>
          <a:off x="755576" y="4725144"/>
          <a:ext cx="8072494" cy="16362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Овал 9"/>
          <p:cNvSpPr/>
          <p:nvPr/>
        </p:nvSpPr>
        <p:spPr>
          <a:xfrm>
            <a:off x="7020272" y="2060847"/>
            <a:ext cx="2088232" cy="18362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prstClr val="white"/>
                </a:solidFill>
                <a:latin typeface="Times New Roman" pitchFamily="18" charset="0"/>
                <a:cs typeface="Times New Roman" pitchFamily="18" charset="0"/>
              </a:rPr>
              <a:t>Free Trade Agreement with EU</a:t>
            </a:r>
            <a:endParaRPr lang="ro-RO" sz="2000" b="1" dirty="0">
              <a:solidFill>
                <a:prstClr val="white"/>
              </a:solidFill>
              <a:latin typeface="Times New Roman" pitchFamily="18" charset="0"/>
              <a:cs typeface="Times New Roman" pitchFamily="18" charset="0"/>
            </a:endParaRPr>
          </a:p>
        </p:txBody>
      </p:sp>
      <p:sp>
        <p:nvSpPr>
          <p:cNvPr id="11" name="Овал 10"/>
          <p:cNvSpPr/>
          <p:nvPr/>
        </p:nvSpPr>
        <p:spPr>
          <a:xfrm>
            <a:off x="35496" y="2060847"/>
            <a:ext cx="2088232" cy="18362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prstClr val="white"/>
                </a:solidFill>
                <a:latin typeface="Times New Roman" pitchFamily="18" charset="0"/>
                <a:cs typeface="Times New Roman" pitchFamily="18" charset="0"/>
              </a:rPr>
              <a:t>Free Trade Agreement with Turkey</a:t>
            </a:r>
            <a:endParaRPr lang="ro-RO" sz="2000" b="1" dirty="0">
              <a:solidFill>
                <a:prstClr val="white"/>
              </a:solidFill>
              <a:latin typeface="Times New Roman" pitchFamily="18" charset="0"/>
              <a:cs typeface="Times New Roman" pitchFamily="18" charset="0"/>
            </a:endParaRPr>
          </a:p>
        </p:txBody>
      </p:sp>
      <p:cxnSp>
        <p:nvCxnSpPr>
          <p:cNvPr id="12" name="Соединительная линия уступом 11"/>
          <p:cNvCxnSpPr/>
          <p:nvPr/>
        </p:nvCxnSpPr>
        <p:spPr>
          <a:xfrm rot="16200000" flipH="1">
            <a:off x="7983436" y="4150906"/>
            <a:ext cx="536888" cy="324036"/>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13" name="TextBox 12"/>
          <p:cNvSpPr txBox="1"/>
          <p:nvPr/>
        </p:nvSpPr>
        <p:spPr>
          <a:xfrm>
            <a:off x="7812360" y="4505823"/>
            <a:ext cx="1152128" cy="369332"/>
          </a:xfrm>
          <a:prstGeom prst="rect">
            <a:avLst/>
          </a:prstGeom>
          <a:noFill/>
        </p:spPr>
        <p:txBody>
          <a:bodyPr wrap="square" rtlCol="0">
            <a:spAutoFit/>
          </a:bodyPr>
          <a:lstStyle/>
          <a:p>
            <a:pPr algn="ctr"/>
            <a:r>
              <a:rPr lang="en-US" b="1" dirty="0">
                <a:solidFill>
                  <a:prstClr val="black"/>
                </a:solidFill>
                <a:latin typeface="Times New Roman" pitchFamily="18" charset="0"/>
                <a:cs typeface="Times New Roman" pitchFamily="18" charset="0"/>
              </a:rPr>
              <a:t>DCFTA</a:t>
            </a:r>
            <a:endParaRPr lang="ro-RO"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1756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936103"/>
          </a:xfrm>
        </p:spPr>
        <p:txBody>
          <a:bodyPr>
            <a:normAutofit fontScale="90000"/>
          </a:bodyPr>
          <a:lstStyle/>
          <a:p>
            <a:pPr algn="ctr"/>
            <a:r>
              <a:rPr lang="en-CA" dirty="0" smtClean="0">
                <a:solidFill>
                  <a:srgbClr val="002060"/>
                </a:solidFill>
              </a:rPr>
              <a:t>Top Reasons to Invest and Outsource </a:t>
            </a:r>
            <a:br>
              <a:rPr lang="en-CA" dirty="0" smtClean="0">
                <a:solidFill>
                  <a:srgbClr val="002060"/>
                </a:solidFill>
              </a:rPr>
            </a:br>
            <a:r>
              <a:rPr lang="en-CA" dirty="0" smtClean="0">
                <a:solidFill>
                  <a:srgbClr val="002060"/>
                </a:solidFill>
              </a:rPr>
              <a:t>in Moldova (1)</a:t>
            </a:r>
            <a:endParaRPr lang="en-CA"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994142"/>
              </p:ext>
            </p:extLst>
          </p:nvPr>
        </p:nvGraphicFramePr>
        <p:xfrm>
          <a:off x="467544" y="1268760"/>
          <a:ext cx="828092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406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689"/>
            <a:ext cx="7886700" cy="1224136"/>
          </a:xfrm>
        </p:spPr>
        <p:txBody>
          <a:bodyPr>
            <a:normAutofit fontScale="90000"/>
          </a:bodyPr>
          <a:lstStyle/>
          <a:p>
            <a:pPr algn="ctr"/>
            <a:r>
              <a:rPr lang="en-CA" dirty="0" smtClean="0">
                <a:solidFill>
                  <a:srgbClr val="002060"/>
                </a:solidFill>
              </a:rPr>
              <a:t>Top Reasons to Invest and Outsource </a:t>
            </a:r>
            <a:br>
              <a:rPr lang="en-CA" dirty="0" smtClean="0">
                <a:solidFill>
                  <a:srgbClr val="002060"/>
                </a:solidFill>
              </a:rPr>
            </a:br>
            <a:r>
              <a:rPr lang="en-CA" dirty="0" smtClean="0">
                <a:solidFill>
                  <a:srgbClr val="002060"/>
                </a:solidFill>
              </a:rPr>
              <a:t>in Moldova (2)</a:t>
            </a:r>
            <a:endParaRPr lang="en-CA"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0249809"/>
              </p:ext>
            </p:extLst>
          </p:nvPr>
        </p:nvGraphicFramePr>
        <p:xfrm>
          <a:off x="409286" y="2204864"/>
          <a:ext cx="8267169"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80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766019" y="908720"/>
            <a:ext cx="4284609"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700" b="1" dirty="0">
                <a:solidFill>
                  <a:schemeClr val="tx2"/>
                </a:solidFill>
                <a:latin typeface="Bookman Old Style" pitchFamily="18" charset="0"/>
              </a:rPr>
              <a:t>Corporate income tax (CIT)</a:t>
            </a:r>
            <a:endParaRPr lang="ru-RU" sz="1700" b="1" dirty="0">
              <a:solidFill>
                <a:schemeClr val="tx2"/>
              </a:solidFill>
              <a:latin typeface="Bookman Old Style" pitchFamily="18" charset="0"/>
            </a:endParaRPr>
          </a:p>
        </p:txBody>
      </p:sp>
      <p:graphicFrame>
        <p:nvGraphicFramePr>
          <p:cNvPr id="7" name="Содержимое 4"/>
          <p:cNvGraphicFramePr>
            <a:graphicFrameLocks/>
          </p:cNvGraphicFramePr>
          <p:nvPr>
            <p:extLst>
              <p:ext uri="{D42A27DB-BD31-4B8C-83A1-F6EECF244321}">
                <p14:modId xmlns:p14="http://schemas.microsoft.com/office/powerpoint/2010/main" val="3229243293"/>
              </p:ext>
            </p:extLst>
          </p:nvPr>
        </p:nvGraphicFramePr>
        <p:xfrm>
          <a:off x="813303" y="1412776"/>
          <a:ext cx="3996310" cy="1091168"/>
        </p:xfrm>
        <a:graphic>
          <a:graphicData uri="http://schemas.openxmlformats.org/drawingml/2006/chart">
            <c:chart xmlns:c="http://schemas.openxmlformats.org/drawingml/2006/chart" xmlns:r="http://schemas.openxmlformats.org/officeDocument/2006/relationships" r:id="rId3"/>
          </a:graphicData>
        </a:graphic>
      </p:graphicFrame>
      <p:sp>
        <p:nvSpPr>
          <p:cNvPr id="8" name="Заголовок 1"/>
          <p:cNvSpPr txBox="1">
            <a:spLocks/>
          </p:cNvSpPr>
          <p:nvPr/>
        </p:nvSpPr>
        <p:spPr>
          <a:xfrm>
            <a:off x="766017" y="2780928"/>
            <a:ext cx="4021747"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700" b="1" dirty="0">
                <a:solidFill>
                  <a:schemeClr val="tx2"/>
                </a:solidFill>
                <a:latin typeface="Bookman Old Style" pitchFamily="18" charset="0"/>
              </a:rPr>
              <a:t>Value added tax – standard rate</a:t>
            </a:r>
            <a:endParaRPr lang="ru-RU" sz="1700" b="1" dirty="0">
              <a:solidFill>
                <a:schemeClr val="tx2"/>
              </a:solidFill>
              <a:latin typeface="Bookman Old Style" pitchFamily="18" charset="0"/>
            </a:endParaRPr>
          </a:p>
        </p:txBody>
      </p:sp>
      <p:graphicFrame>
        <p:nvGraphicFramePr>
          <p:cNvPr id="9" name="Содержимое 5"/>
          <p:cNvGraphicFramePr>
            <a:graphicFrameLocks/>
          </p:cNvGraphicFramePr>
          <p:nvPr>
            <p:extLst>
              <p:ext uri="{D42A27DB-BD31-4B8C-83A1-F6EECF244321}">
                <p14:modId xmlns:p14="http://schemas.microsoft.com/office/powerpoint/2010/main" val="3151349057"/>
              </p:ext>
            </p:extLst>
          </p:nvPr>
        </p:nvGraphicFramePr>
        <p:xfrm>
          <a:off x="825521" y="3212976"/>
          <a:ext cx="3746479" cy="1038996"/>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147827" y="6342598"/>
            <a:ext cx="2601994" cy="261610"/>
          </a:xfrm>
          <a:prstGeom prst="rect">
            <a:avLst/>
          </a:prstGeom>
        </p:spPr>
        <p:txBody>
          <a:bodyPr wrap="none">
            <a:spAutoFit/>
          </a:bodyPr>
          <a:lstStyle/>
          <a:p>
            <a:r>
              <a:rPr lang="ro-RO" sz="1100" b="1" dirty="0">
                <a:latin typeface="Bookman Old Style" pitchFamily="18" charset="0"/>
              </a:rPr>
              <a:t>S</a:t>
            </a:r>
            <a:r>
              <a:rPr lang="en-US" sz="1100" b="1" dirty="0" err="1">
                <a:latin typeface="Bookman Old Style" pitchFamily="18" charset="0"/>
              </a:rPr>
              <a:t>ource</a:t>
            </a:r>
            <a:r>
              <a:rPr lang="en-US" sz="1100" b="1" dirty="0">
                <a:latin typeface="Bookman Old Style" pitchFamily="18" charset="0"/>
              </a:rPr>
              <a:t>: PriceWaterhouseCoopers</a:t>
            </a:r>
          </a:p>
        </p:txBody>
      </p:sp>
      <p:graphicFrame>
        <p:nvGraphicFramePr>
          <p:cNvPr id="11" name="Содержимое 4"/>
          <p:cNvGraphicFramePr>
            <a:graphicFrameLocks/>
          </p:cNvGraphicFramePr>
          <p:nvPr>
            <p:extLst>
              <p:ext uri="{D42A27DB-BD31-4B8C-83A1-F6EECF244321}">
                <p14:modId xmlns:p14="http://schemas.microsoft.com/office/powerpoint/2010/main" val="1835127635"/>
              </p:ext>
            </p:extLst>
          </p:nvPr>
        </p:nvGraphicFramePr>
        <p:xfrm>
          <a:off x="755577" y="5013176"/>
          <a:ext cx="4104455" cy="1131702"/>
        </p:xfrm>
        <a:graphic>
          <a:graphicData uri="http://schemas.openxmlformats.org/drawingml/2006/chart">
            <c:chart xmlns:c="http://schemas.openxmlformats.org/drawingml/2006/chart" xmlns:r="http://schemas.openxmlformats.org/officeDocument/2006/relationships" r:id="rId5"/>
          </a:graphicData>
        </a:graphic>
      </p:graphicFrame>
      <p:sp>
        <p:nvSpPr>
          <p:cNvPr id="12" name="Заголовок 1"/>
          <p:cNvSpPr txBox="1">
            <a:spLocks/>
          </p:cNvSpPr>
          <p:nvPr/>
        </p:nvSpPr>
        <p:spPr>
          <a:xfrm>
            <a:off x="782157" y="4581128"/>
            <a:ext cx="4054909"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700" b="1" dirty="0">
                <a:solidFill>
                  <a:schemeClr val="tx2"/>
                </a:solidFill>
                <a:latin typeface="Bookman Old Style" pitchFamily="18" charset="0"/>
                <a:cs typeface="Times New Roman" pitchFamily="18" charset="0"/>
              </a:rPr>
              <a:t>Social insurance contributions</a:t>
            </a:r>
            <a:endParaRPr lang="ru-RU" sz="1700" b="1" dirty="0">
              <a:solidFill>
                <a:schemeClr val="tx2"/>
              </a:solidFill>
              <a:latin typeface="Bookman Old Style" pitchFamily="18" charset="0"/>
            </a:endParaRPr>
          </a:p>
        </p:txBody>
      </p:sp>
      <p:cxnSp>
        <p:nvCxnSpPr>
          <p:cNvPr id="13" name="Прямая соединительная линия 12"/>
          <p:cNvCxnSpPr/>
          <p:nvPr/>
        </p:nvCxnSpPr>
        <p:spPr>
          <a:xfrm>
            <a:off x="4605804" y="934959"/>
            <a:ext cx="0" cy="5239652"/>
          </a:xfrm>
          <a:prstGeom prst="line">
            <a:avLst/>
          </a:prstGeom>
          <a:ln>
            <a:solidFill>
              <a:srgbClr val="354652"/>
            </a:solidFill>
          </a:ln>
        </p:spPr>
        <p:style>
          <a:lnRef idx="1">
            <a:schemeClr val="accent1"/>
          </a:lnRef>
          <a:fillRef idx="0">
            <a:schemeClr val="accent1"/>
          </a:fillRef>
          <a:effectRef idx="0">
            <a:schemeClr val="accent1"/>
          </a:effectRef>
          <a:fontRef idx="minor">
            <a:schemeClr val="tx1"/>
          </a:fontRef>
        </p:style>
      </p:cxnSp>
      <p:sp>
        <p:nvSpPr>
          <p:cNvPr id="14" name="Заголовок 1"/>
          <p:cNvSpPr>
            <a:spLocks noGrp="1"/>
          </p:cNvSpPr>
          <p:nvPr>
            <p:ph type="title"/>
          </p:nvPr>
        </p:nvSpPr>
        <p:spPr>
          <a:xfrm>
            <a:off x="971600" y="204849"/>
            <a:ext cx="7416824" cy="490066"/>
          </a:xfrm>
        </p:spPr>
        <p:txBody>
          <a:bodyPr>
            <a:noAutofit/>
          </a:bodyPr>
          <a:lstStyle/>
          <a:p>
            <a:pPr>
              <a:defRPr/>
            </a:pPr>
            <a:r>
              <a:rPr lang="en-US" sz="2800" b="1" i="1" dirty="0">
                <a:solidFill>
                  <a:schemeClr val="accent1">
                    <a:lumMod val="75000"/>
                  </a:schemeClr>
                </a:solidFill>
                <a:latin typeface="Bookman Old Style" pitchFamily="18" charset="0"/>
                <a:ea typeface="+mn-ea"/>
                <a:cs typeface="Times New Roman" pitchFamily="18" charset="0"/>
              </a:rPr>
              <a:t>Moldova’s comparative advantages</a:t>
            </a:r>
            <a:endParaRPr lang="ro-RO" sz="2800" b="1" i="1" dirty="0">
              <a:solidFill>
                <a:schemeClr val="accent1">
                  <a:lumMod val="75000"/>
                </a:schemeClr>
              </a:solidFill>
              <a:latin typeface="Bookman Old Style" pitchFamily="18" charset="0"/>
              <a:ea typeface="+mn-ea"/>
              <a:cs typeface="Times New Roman" pitchFamily="18" charset="0"/>
            </a:endParaRPr>
          </a:p>
        </p:txBody>
      </p:sp>
      <p:sp>
        <p:nvSpPr>
          <p:cNvPr id="17" name="Десятиугольник 16"/>
          <p:cNvSpPr/>
          <p:nvPr/>
        </p:nvSpPr>
        <p:spPr>
          <a:xfrm>
            <a:off x="5571874" y="3175464"/>
            <a:ext cx="1033540" cy="936104"/>
          </a:xfrm>
          <a:prstGeom prst="decagon">
            <a:avLst/>
          </a:prstGeom>
          <a:solidFill>
            <a:srgbClr val="354652"/>
          </a:solidFill>
          <a:ln>
            <a:solidFill>
              <a:srgbClr val="35465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b="1" dirty="0">
                <a:solidFill>
                  <a:schemeClr val="bg1"/>
                </a:solidFill>
                <a:latin typeface="Georgia" pitchFamily="18" charset="0"/>
              </a:rPr>
              <a:t>20 %</a:t>
            </a:r>
            <a:endParaRPr lang="en-US" b="1" dirty="0">
              <a:solidFill>
                <a:schemeClr val="bg1"/>
              </a:solidFill>
              <a:latin typeface="Georgia" pitchFamily="18" charset="0"/>
            </a:endParaRPr>
          </a:p>
        </p:txBody>
      </p:sp>
      <p:sp>
        <p:nvSpPr>
          <p:cNvPr id="19" name="Десятиугольник 18"/>
          <p:cNvSpPr/>
          <p:nvPr/>
        </p:nvSpPr>
        <p:spPr>
          <a:xfrm>
            <a:off x="6344089" y="3406654"/>
            <a:ext cx="792088" cy="720080"/>
          </a:xfrm>
          <a:prstGeom prst="decagon">
            <a:avLst/>
          </a:prstGeom>
          <a:solidFill>
            <a:srgbClr val="89AD00"/>
          </a:solidFill>
          <a:ln>
            <a:solidFill>
              <a:srgbClr val="35465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b="1" dirty="0">
                <a:solidFill>
                  <a:schemeClr val="bg1"/>
                </a:solidFill>
                <a:latin typeface="Georgia" pitchFamily="18" charset="0"/>
              </a:rPr>
              <a:t>8 %</a:t>
            </a:r>
            <a:endParaRPr lang="en-US" b="1" dirty="0">
              <a:solidFill>
                <a:schemeClr val="bg1"/>
              </a:solidFill>
              <a:latin typeface="Georgia" pitchFamily="18" charset="0"/>
            </a:endParaRPr>
          </a:p>
        </p:txBody>
      </p:sp>
      <p:sp>
        <p:nvSpPr>
          <p:cNvPr id="20" name="Десятиугольник 19"/>
          <p:cNvSpPr/>
          <p:nvPr/>
        </p:nvSpPr>
        <p:spPr>
          <a:xfrm>
            <a:off x="6944402" y="3663766"/>
            <a:ext cx="504056" cy="462968"/>
          </a:xfrm>
          <a:prstGeom prst="decagon">
            <a:avLst/>
          </a:prstGeom>
          <a:solidFill>
            <a:schemeClr val="accent6">
              <a:lumMod val="75000"/>
            </a:schemeClr>
          </a:solidFill>
          <a:ln>
            <a:solidFill>
              <a:srgbClr val="35465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200" b="1" dirty="0">
                <a:solidFill>
                  <a:schemeClr val="bg1"/>
                </a:solidFill>
                <a:latin typeface="Georgia" pitchFamily="18" charset="0"/>
              </a:rPr>
              <a:t>0 %</a:t>
            </a:r>
            <a:endParaRPr lang="en-US" sz="1200" b="1" dirty="0">
              <a:solidFill>
                <a:schemeClr val="bg1"/>
              </a:solidFill>
              <a:latin typeface="Georgia" pitchFamily="18" charset="0"/>
            </a:endParaRPr>
          </a:p>
        </p:txBody>
      </p:sp>
      <p:sp>
        <p:nvSpPr>
          <p:cNvPr id="21" name="Десятиугольник 20"/>
          <p:cNvSpPr/>
          <p:nvPr/>
        </p:nvSpPr>
        <p:spPr>
          <a:xfrm>
            <a:off x="5622830" y="1519280"/>
            <a:ext cx="1033540" cy="936104"/>
          </a:xfrm>
          <a:prstGeom prst="decagon">
            <a:avLst/>
          </a:prstGeom>
          <a:solidFill>
            <a:srgbClr val="354652"/>
          </a:solidFill>
          <a:ln>
            <a:solidFill>
              <a:srgbClr val="35465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b="1" dirty="0">
                <a:solidFill>
                  <a:schemeClr val="bg1"/>
                </a:solidFill>
                <a:latin typeface="Georgia" pitchFamily="18" charset="0"/>
              </a:rPr>
              <a:t>12 %</a:t>
            </a:r>
            <a:endParaRPr lang="en-US" b="1" dirty="0">
              <a:solidFill>
                <a:schemeClr val="bg1"/>
              </a:solidFill>
              <a:latin typeface="Georgia" pitchFamily="18" charset="0"/>
            </a:endParaRPr>
          </a:p>
        </p:txBody>
      </p:sp>
      <p:sp>
        <p:nvSpPr>
          <p:cNvPr id="22" name="Десятиугольник 21"/>
          <p:cNvSpPr/>
          <p:nvPr/>
        </p:nvSpPr>
        <p:spPr>
          <a:xfrm>
            <a:off x="6404342" y="1729935"/>
            <a:ext cx="792088" cy="720080"/>
          </a:xfrm>
          <a:prstGeom prst="decagon">
            <a:avLst/>
          </a:prstGeom>
          <a:solidFill>
            <a:srgbClr val="89AD00"/>
          </a:solidFill>
          <a:ln>
            <a:solidFill>
              <a:srgbClr val="35465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b="1" dirty="0">
                <a:solidFill>
                  <a:schemeClr val="bg1"/>
                </a:solidFill>
                <a:latin typeface="Georgia" pitchFamily="18" charset="0"/>
              </a:rPr>
              <a:t>6 %</a:t>
            </a:r>
            <a:endParaRPr lang="en-US" b="1" dirty="0">
              <a:solidFill>
                <a:schemeClr val="bg1"/>
              </a:solidFill>
              <a:latin typeface="Georgia" pitchFamily="18" charset="0"/>
            </a:endParaRPr>
          </a:p>
        </p:txBody>
      </p:sp>
      <p:sp>
        <p:nvSpPr>
          <p:cNvPr id="23" name="Десятиугольник 22"/>
          <p:cNvSpPr/>
          <p:nvPr/>
        </p:nvSpPr>
        <p:spPr>
          <a:xfrm>
            <a:off x="7064038" y="1992416"/>
            <a:ext cx="504056" cy="462968"/>
          </a:xfrm>
          <a:prstGeom prst="decagon">
            <a:avLst/>
          </a:prstGeom>
          <a:solidFill>
            <a:schemeClr val="accent6">
              <a:lumMod val="75000"/>
            </a:schemeClr>
          </a:solidFill>
          <a:ln>
            <a:solidFill>
              <a:srgbClr val="35465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200" b="1" dirty="0">
                <a:solidFill>
                  <a:schemeClr val="bg1"/>
                </a:solidFill>
                <a:latin typeface="Georgia" pitchFamily="18" charset="0"/>
              </a:rPr>
              <a:t>0 %</a:t>
            </a:r>
            <a:endParaRPr lang="en-US" sz="1200" b="1" dirty="0">
              <a:solidFill>
                <a:schemeClr val="bg1"/>
              </a:solidFill>
              <a:latin typeface="Georgia" pitchFamily="18" charset="0"/>
            </a:endParaRPr>
          </a:p>
        </p:txBody>
      </p:sp>
      <p:sp>
        <p:nvSpPr>
          <p:cNvPr id="18" name="Прямоугольник 17"/>
          <p:cNvSpPr/>
          <p:nvPr/>
        </p:nvSpPr>
        <p:spPr>
          <a:xfrm>
            <a:off x="7353831" y="1560658"/>
            <a:ext cx="1151277" cy="338554"/>
          </a:xfrm>
          <a:prstGeom prst="rect">
            <a:avLst/>
          </a:prstGeom>
        </p:spPr>
        <p:txBody>
          <a:bodyPr wrap="none">
            <a:spAutoFit/>
          </a:bodyPr>
          <a:lstStyle/>
          <a:p>
            <a:pPr algn="r"/>
            <a:r>
              <a:rPr lang="en-US" sz="1600" b="1" dirty="0">
                <a:latin typeface="Georgia" pitchFamily="18" charset="0"/>
              </a:rPr>
              <a:t>CIT </a:t>
            </a:r>
            <a:r>
              <a:rPr lang="en-US" sz="1600" b="1" dirty="0">
                <a:latin typeface="Bookman Old Style" pitchFamily="18" charset="0"/>
              </a:rPr>
              <a:t>rates</a:t>
            </a:r>
          </a:p>
        </p:txBody>
      </p:sp>
      <p:sp>
        <p:nvSpPr>
          <p:cNvPr id="27" name="Прямоугольник 26"/>
          <p:cNvSpPr/>
          <p:nvPr/>
        </p:nvSpPr>
        <p:spPr>
          <a:xfrm>
            <a:off x="7386577" y="3313881"/>
            <a:ext cx="1228221" cy="338554"/>
          </a:xfrm>
          <a:prstGeom prst="rect">
            <a:avLst/>
          </a:prstGeom>
        </p:spPr>
        <p:txBody>
          <a:bodyPr wrap="none">
            <a:spAutoFit/>
          </a:bodyPr>
          <a:lstStyle/>
          <a:p>
            <a:r>
              <a:rPr lang="en-US" sz="1600" b="1" dirty="0">
                <a:latin typeface="Bookman Old Style" pitchFamily="18" charset="0"/>
              </a:rPr>
              <a:t>VAT rates</a:t>
            </a:r>
          </a:p>
        </p:txBody>
      </p:sp>
      <p:pic>
        <p:nvPicPr>
          <p:cNvPr id="30" name="table"/>
          <p:cNvPicPr>
            <a:picLocks noChangeAspect="1"/>
          </p:cNvPicPr>
          <p:nvPr/>
        </p:nvPicPr>
        <p:blipFill>
          <a:blip r:embed="rId6" cstate="print"/>
          <a:stretch>
            <a:fillRect/>
          </a:stretch>
        </p:blipFill>
        <p:spPr>
          <a:xfrm>
            <a:off x="4787765" y="4365102"/>
            <a:ext cx="4070651" cy="2016226"/>
          </a:xfrm>
          <a:prstGeom prst="rect">
            <a:avLst/>
          </a:prstGeom>
        </p:spPr>
      </p:pic>
      <p:cxnSp>
        <p:nvCxnSpPr>
          <p:cNvPr id="24" name="Прямая соединительная линия 23"/>
          <p:cNvCxnSpPr/>
          <p:nvPr/>
        </p:nvCxnSpPr>
        <p:spPr>
          <a:xfrm>
            <a:off x="323528" y="739304"/>
            <a:ext cx="8496944" cy="25400"/>
          </a:xfrm>
          <a:prstGeom prst="line">
            <a:avLst/>
          </a:prstGeom>
          <a:ln>
            <a:gradFill flip="none" rotWithShape="1">
              <a:gsLst>
                <a:gs pos="48000">
                  <a:schemeClr val="accent1"/>
                </a:gs>
                <a:gs pos="48000">
                  <a:schemeClr val="accent1">
                    <a:tint val="66000"/>
                    <a:satMod val="160000"/>
                  </a:schemeClr>
                </a:gs>
                <a:gs pos="98000">
                  <a:schemeClr val="bg1">
                    <a:alpha val="0"/>
                    <a:lumMod val="0"/>
                    <a:lumOff val="100000"/>
                  </a:schemeClr>
                </a:gs>
                <a:gs pos="0">
                  <a:schemeClr val="tx2"/>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6" name="Номер слайда 25"/>
          <p:cNvSpPr>
            <a:spLocks noGrp="1"/>
          </p:cNvSpPr>
          <p:nvPr>
            <p:ph type="sldNum" sz="quarter" idx="12"/>
          </p:nvPr>
        </p:nvSpPr>
        <p:spPr/>
        <p:txBody>
          <a:bodyPr/>
          <a:lstStyle/>
          <a:p>
            <a:pPr>
              <a:defRPr/>
            </a:pPr>
            <a:fld id="{46EC8C6D-15B0-45E7-8F27-CACB94F81F6D}" type="slidenum">
              <a:rPr lang="en-US" smtClean="0"/>
              <a:pPr>
                <a:defRPr/>
              </a:pPr>
              <a:t>8</a:t>
            </a:fld>
            <a:endParaRPr lang="en-US"/>
          </a:p>
        </p:txBody>
      </p:sp>
    </p:spTree>
    <p:extLst>
      <p:ext uri="{BB962C8B-B14F-4D97-AF65-F5344CB8AC3E}">
        <p14:creationId xmlns:p14="http://schemas.microsoft.com/office/powerpoint/2010/main" val="405910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43608" y="4484544"/>
            <a:ext cx="6840759" cy="204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pPr>
              <a:defRPr/>
            </a:pPr>
            <a:fld id="{C56F452F-DDA0-4B21-B5C4-89580DB4086D}" type="slidenum">
              <a:rPr lang="en-US" smtClean="0"/>
              <a:pPr>
                <a:defRPr/>
              </a:pPr>
              <a:t>9</a:t>
            </a:fld>
            <a:endParaRPr lang="en-US" dirty="0"/>
          </a:p>
        </p:txBody>
      </p:sp>
      <p:sp>
        <p:nvSpPr>
          <p:cNvPr id="5" name="Title 1"/>
          <p:cNvSpPr txBox="1">
            <a:spLocks/>
          </p:cNvSpPr>
          <p:nvPr/>
        </p:nvSpPr>
        <p:spPr bwMode="auto">
          <a:xfrm>
            <a:off x="1043608" y="48762"/>
            <a:ext cx="6696744" cy="74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b="1" i="1" dirty="0">
                <a:latin typeface="Bookman Old Style" pitchFamily="18" charset="0"/>
                <a:cs typeface="Times New Roman" pitchFamily="18" charset="0"/>
              </a:rPr>
              <a:t>Trade balance </a:t>
            </a:r>
            <a:r>
              <a:rPr lang="ro-RO" sz="2400" b="1" i="1" dirty="0">
                <a:latin typeface="Bookman Old Style" pitchFamily="18" charset="0"/>
                <a:cs typeface="Times New Roman" pitchFamily="18" charset="0"/>
              </a:rPr>
              <a:t>(</a:t>
            </a:r>
            <a:r>
              <a:rPr lang="ro-RO" sz="2400" b="1" i="1" dirty="0" smtClean="0">
                <a:latin typeface="Bookman Old Style" pitchFamily="18" charset="0"/>
                <a:cs typeface="Times New Roman" pitchFamily="18" charset="0"/>
              </a:rPr>
              <a:t>201</a:t>
            </a:r>
            <a:r>
              <a:rPr lang="en-CA" sz="2400" b="1" i="1" dirty="0" smtClean="0">
                <a:latin typeface="Bookman Old Style" pitchFamily="18" charset="0"/>
                <a:cs typeface="Times New Roman" pitchFamily="18" charset="0"/>
              </a:rPr>
              <a:t>6</a:t>
            </a:r>
            <a:r>
              <a:rPr lang="ro-RO" sz="2400" b="1" i="1" dirty="0" smtClean="0">
                <a:latin typeface="Bookman Old Style" pitchFamily="18" charset="0"/>
                <a:cs typeface="Times New Roman" pitchFamily="18" charset="0"/>
              </a:rPr>
              <a:t>) </a:t>
            </a:r>
            <a:r>
              <a:rPr lang="en-US" sz="2400" b="1" i="1" dirty="0">
                <a:latin typeface="Bookman Old Style" pitchFamily="18" charset="0"/>
                <a:cs typeface="Times New Roman" pitchFamily="18" charset="0"/>
              </a:rPr>
              <a:t>&amp;</a:t>
            </a:r>
          </a:p>
          <a:p>
            <a:r>
              <a:rPr lang="en-US" sz="2400" b="1" i="1" dirty="0">
                <a:latin typeface="Bookman Old Style" pitchFamily="18" charset="0"/>
                <a:cs typeface="Times New Roman" pitchFamily="18" charset="0"/>
              </a:rPr>
              <a:t>Trade forecast </a:t>
            </a:r>
            <a:r>
              <a:rPr lang="ro-RO" sz="2400" b="1" i="1" dirty="0">
                <a:latin typeface="Bookman Old Style" pitchFamily="18" charset="0"/>
                <a:cs typeface="Times New Roman" pitchFamily="18" charset="0"/>
              </a:rPr>
              <a:t>(2018)</a:t>
            </a:r>
          </a:p>
        </p:txBody>
      </p:sp>
      <p:sp>
        <p:nvSpPr>
          <p:cNvPr id="6" name="TextBox 9"/>
          <p:cNvSpPr txBox="1">
            <a:spLocks noChangeArrowheads="1"/>
          </p:cNvSpPr>
          <p:nvPr/>
        </p:nvSpPr>
        <p:spPr bwMode="auto">
          <a:xfrm>
            <a:off x="516661" y="764704"/>
            <a:ext cx="81216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r>
              <a:rPr lang="en-US" sz="2000" b="1" dirty="0">
                <a:latin typeface="Bookman Old Style" pitchFamily="18" charset="0"/>
                <a:cs typeface="Times New Roman" pitchFamily="18" charset="0"/>
              </a:rPr>
              <a:t>Trade volume in </a:t>
            </a:r>
            <a:r>
              <a:rPr lang="en-US" sz="2000" b="1" dirty="0" smtClean="0">
                <a:latin typeface="Bookman Old Style" pitchFamily="18" charset="0"/>
                <a:cs typeface="Times New Roman" pitchFamily="18" charset="0"/>
              </a:rPr>
              <a:t>201</a:t>
            </a:r>
            <a:r>
              <a:rPr lang="en-CA" sz="2000" b="1" dirty="0" smtClean="0">
                <a:latin typeface="Bookman Old Style" pitchFamily="18" charset="0"/>
                <a:cs typeface="Times New Roman" pitchFamily="18" charset="0"/>
              </a:rPr>
              <a:t>6</a:t>
            </a:r>
            <a:r>
              <a:rPr lang="en-US" sz="2000" b="1" dirty="0" smtClean="0">
                <a:latin typeface="Bookman Old Style" pitchFamily="18" charset="0"/>
                <a:cs typeface="Times New Roman" pitchFamily="18" charset="0"/>
              </a:rPr>
              <a:t>:  </a:t>
            </a:r>
            <a:r>
              <a:rPr lang="en-CA" sz="2000" b="1" u="sng" dirty="0" smtClean="0">
                <a:latin typeface="Bookman Old Style" pitchFamily="18" charset="0"/>
                <a:cs typeface="Times New Roman" pitchFamily="18" charset="0"/>
              </a:rPr>
              <a:t>6065.7</a:t>
            </a:r>
            <a:r>
              <a:rPr lang="ro-RO" sz="2000" b="1" u="sng" dirty="0" smtClean="0">
                <a:latin typeface="Bookman Old Style" pitchFamily="18" charset="0"/>
                <a:cs typeface="Times New Roman" pitchFamily="18" charset="0"/>
              </a:rPr>
              <a:t> </a:t>
            </a:r>
            <a:r>
              <a:rPr lang="en-US" sz="2000" b="1" u="sng" dirty="0" err="1">
                <a:latin typeface="Bookman Old Style" pitchFamily="18" charset="0"/>
                <a:cs typeface="Times New Roman" pitchFamily="18" charset="0"/>
              </a:rPr>
              <a:t>mln</a:t>
            </a:r>
            <a:r>
              <a:rPr lang="en-US" sz="2000" b="1" u="sng" dirty="0">
                <a:latin typeface="Bookman Old Style" pitchFamily="18" charset="0"/>
                <a:cs typeface="Times New Roman" pitchFamily="18" charset="0"/>
              </a:rPr>
              <a:t>. USD</a:t>
            </a:r>
          </a:p>
          <a:p>
            <a:pPr eaLnBrk="1" hangingPunct="1"/>
            <a:r>
              <a:rPr lang="en-US" sz="1600" b="1" dirty="0">
                <a:solidFill>
                  <a:prstClr val="black"/>
                </a:solidFill>
                <a:latin typeface="Bookman Old Style" pitchFamily="18" charset="0"/>
                <a:cs typeface="Times New Roman" pitchFamily="18" charset="0"/>
              </a:rPr>
              <a:t>Export</a:t>
            </a:r>
            <a:r>
              <a:rPr lang="en-US" sz="1600" dirty="0">
                <a:solidFill>
                  <a:prstClr val="black"/>
                </a:solidFill>
                <a:latin typeface="Bookman Old Style" pitchFamily="18" charset="0"/>
                <a:cs typeface="Times New Roman" pitchFamily="18" charset="0"/>
              </a:rPr>
              <a:t>: </a:t>
            </a:r>
            <a:r>
              <a:rPr lang="en-CA" sz="1600" dirty="0" smtClean="0">
                <a:solidFill>
                  <a:prstClr val="black"/>
                </a:solidFill>
                <a:latin typeface="Bookman Old Style" pitchFamily="18" charset="0"/>
                <a:cs typeface="Times New Roman" pitchFamily="18" charset="0"/>
              </a:rPr>
              <a:t>2045</a:t>
            </a:r>
            <a:r>
              <a:rPr lang="ro-RO" sz="1600" dirty="0" smtClean="0">
                <a:solidFill>
                  <a:prstClr val="black"/>
                </a:solidFill>
                <a:latin typeface="Bookman Old Style" pitchFamily="18" charset="0"/>
                <a:cs typeface="Times New Roman" pitchFamily="18" charset="0"/>
              </a:rPr>
              <a:t>,3 </a:t>
            </a:r>
            <a:r>
              <a:rPr lang="en-US" sz="1600" dirty="0" err="1">
                <a:solidFill>
                  <a:prstClr val="black"/>
                </a:solidFill>
                <a:latin typeface="Bookman Old Style" pitchFamily="18" charset="0"/>
                <a:cs typeface="Times New Roman" pitchFamily="18" charset="0"/>
              </a:rPr>
              <a:t>mln</a:t>
            </a:r>
            <a:r>
              <a:rPr lang="en-US" sz="1600" dirty="0">
                <a:solidFill>
                  <a:prstClr val="black"/>
                </a:solidFill>
                <a:latin typeface="Bookman Old Style" pitchFamily="18" charset="0"/>
                <a:cs typeface="Times New Roman" pitchFamily="18" charset="0"/>
              </a:rPr>
              <a:t>. $               </a:t>
            </a:r>
            <a:r>
              <a:rPr lang="en-US" sz="1400" dirty="0">
                <a:solidFill>
                  <a:prstClr val="black"/>
                </a:solidFill>
                <a:latin typeface="Bookman Old Style" pitchFamily="18" charset="0"/>
                <a:cs typeface="Times New Roman" pitchFamily="18" charset="0"/>
              </a:rPr>
              <a:t>		 </a:t>
            </a:r>
            <a:r>
              <a:rPr lang="en-US" sz="1600" b="1" dirty="0">
                <a:solidFill>
                  <a:prstClr val="black"/>
                </a:solidFill>
                <a:latin typeface="Bookman Old Style" pitchFamily="18" charset="0"/>
                <a:cs typeface="Times New Roman" pitchFamily="18" charset="0"/>
              </a:rPr>
              <a:t>Import</a:t>
            </a:r>
            <a:r>
              <a:rPr lang="en-US" sz="1600" dirty="0">
                <a:solidFill>
                  <a:prstClr val="black"/>
                </a:solidFill>
                <a:latin typeface="Bookman Old Style" pitchFamily="18" charset="0"/>
                <a:cs typeface="Times New Roman" pitchFamily="18" charset="0"/>
              </a:rPr>
              <a:t>: </a:t>
            </a:r>
            <a:r>
              <a:rPr lang="en-CA" sz="1600" dirty="0" smtClean="0">
                <a:solidFill>
                  <a:prstClr val="black"/>
                </a:solidFill>
                <a:latin typeface="Bookman Old Style" pitchFamily="18" charset="0"/>
                <a:cs typeface="Times New Roman" pitchFamily="18" charset="0"/>
              </a:rPr>
              <a:t>4020.4 </a:t>
            </a:r>
            <a:r>
              <a:rPr lang="en-US" sz="1600" dirty="0" err="1" smtClean="0">
                <a:solidFill>
                  <a:prstClr val="black"/>
                </a:solidFill>
                <a:latin typeface="Bookman Old Style" pitchFamily="18" charset="0"/>
                <a:cs typeface="Times New Roman" pitchFamily="18" charset="0"/>
              </a:rPr>
              <a:t>mln</a:t>
            </a:r>
            <a:r>
              <a:rPr lang="en-US" sz="1600" dirty="0">
                <a:solidFill>
                  <a:prstClr val="black"/>
                </a:solidFill>
                <a:latin typeface="Bookman Old Style" pitchFamily="18" charset="0"/>
                <a:cs typeface="Times New Roman" pitchFamily="18" charset="0"/>
              </a:rPr>
              <a:t>. $                     </a:t>
            </a:r>
            <a:r>
              <a:rPr lang="en-US" sz="1400" dirty="0">
                <a:solidFill>
                  <a:prstClr val="black"/>
                </a:solidFill>
                <a:latin typeface="Bookman Old Style" pitchFamily="18" charset="0"/>
                <a:cs typeface="Times New Roman" pitchFamily="18" charset="0"/>
              </a:rPr>
              <a:t/>
            </a:r>
            <a:br>
              <a:rPr lang="en-US" sz="1400" dirty="0">
                <a:solidFill>
                  <a:prstClr val="black"/>
                </a:solidFill>
                <a:latin typeface="Bookman Old Style" pitchFamily="18" charset="0"/>
                <a:cs typeface="Times New Roman" pitchFamily="18" charset="0"/>
              </a:rPr>
            </a:br>
            <a:r>
              <a:rPr lang="ro-RO" sz="1400" b="1" dirty="0">
                <a:solidFill>
                  <a:srgbClr val="FF0000"/>
                </a:solidFill>
                <a:latin typeface="Bookman Old Style" pitchFamily="18" charset="0"/>
                <a:cs typeface="Times New Roman" pitchFamily="18" charset="0"/>
              </a:rPr>
              <a:t>E</a:t>
            </a:r>
            <a:r>
              <a:rPr lang="en-US" sz="1400" b="1" dirty="0">
                <a:solidFill>
                  <a:srgbClr val="FF0000"/>
                </a:solidFill>
                <a:latin typeface="Bookman Old Style" pitchFamily="18" charset="0"/>
                <a:cs typeface="Times New Roman" pitchFamily="18" charset="0"/>
              </a:rPr>
              <a:t>U</a:t>
            </a:r>
            <a:r>
              <a:rPr lang="en-US" sz="1400" dirty="0">
                <a:solidFill>
                  <a:srgbClr val="FF0000"/>
                </a:solidFill>
                <a:latin typeface="Bookman Old Style" pitchFamily="18" charset="0"/>
                <a:cs typeface="Times New Roman" pitchFamily="18" charset="0"/>
              </a:rPr>
              <a:t>: </a:t>
            </a:r>
            <a:r>
              <a:rPr lang="en-CA" sz="1400" dirty="0" smtClean="0">
                <a:solidFill>
                  <a:srgbClr val="FF0000"/>
                </a:solidFill>
                <a:latin typeface="Bookman Old Style" pitchFamily="18" charset="0"/>
                <a:cs typeface="Times New Roman" pitchFamily="18" charset="0"/>
              </a:rPr>
              <a:t>1332.4</a:t>
            </a:r>
            <a:r>
              <a:rPr lang="en-US" sz="1400" dirty="0" smtClean="0">
                <a:solidFill>
                  <a:srgbClr val="FF0000"/>
                </a:solidFill>
                <a:latin typeface="Bookman Old Style" pitchFamily="18" charset="0"/>
                <a:cs typeface="Times New Roman" pitchFamily="18" charset="0"/>
              </a:rPr>
              <a:t> (</a:t>
            </a:r>
            <a:r>
              <a:rPr lang="en-CA" sz="1400" dirty="0" smtClean="0">
                <a:solidFill>
                  <a:srgbClr val="FF0000"/>
                </a:solidFill>
                <a:latin typeface="Bookman Old Style" pitchFamily="18" charset="0"/>
                <a:cs typeface="Times New Roman" pitchFamily="18" charset="0"/>
              </a:rPr>
              <a:t>65</a:t>
            </a:r>
            <a:r>
              <a:rPr lang="ro-RO" sz="1400" dirty="0" smtClean="0">
                <a:solidFill>
                  <a:srgbClr val="FF0000"/>
                </a:solidFill>
                <a:latin typeface="Bookman Old Style" pitchFamily="18" charset="0"/>
                <a:cs typeface="Times New Roman" pitchFamily="18" charset="0"/>
              </a:rPr>
              <a:t>,1</a:t>
            </a:r>
            <a:r>
              <a:rPr lang="en-US" sz="1400" dirty="0">
                <a:solidFill>
                  <a:srgbClr val="FF0000"/>
                </a:solidFill>
                <a:latin typeface="Bookman Old Style" pitchFamily="18" charset="0"/>
                <a:cs typeface="Times New Roman" pitchFamily="18" charset="0"/>
              </a:rPr>
              <a:t>%) </a:t>
            </a:r>
            <a:r>
              <a:rPr lang="en-US" sz="1400" dirty="0">
                <a:solidFill>
                  <a:prstClr val="black"/>
                </a:solidFill>
                <a:latin typeface="Bookman Old Style" pitchFamily="18" charset="0"/>
                <a:cs typeface="Times New Roman" pitchFamily="18" charset="0"/>
              </a:rPr>
              <a:t>                               		 </a:t>
            </a:r>
            <a:r>
              <a:rPr lang="en-US" sz="1400" b="1" dirty="0">
                <a:solidFill>
                  <a:srgbClr val="FF0000"/>
                </a:solidFill>
                <a:latin typeface="Bookman Old Style" pitchFamily="18" charset="0"/>
                <a:cs typeface="Times New Roman" pitchFamily="18" charset="0"/>
              </a:rPr>
              <a:t>U</a:t>
            </a:r>
            <a:r>
              <a:rPr lang="ro-RO" sz="1400" b="1" dirty="0">
                <a:solidFill>
                  <a:srgbClr val="FF0000"/>
                </a:solidFill>
                <a:latin typeface="Bookman Old Style" pitchFamily="18" charset="0"/>
                <a:cs typeface="Times New Roman" pitchFamily="18" charset="0"/>
              </a:rPr>
              <a:t>E</a:t>
            </a:r>
            <a:r>
              <a:rPr lang="en-US" sz="1400" dirty="0">
                <a:solidFill>
                  <a:srgbClr val="FF0000"/>
                </a:solidFill>
                <a:latin typeface="Bookman Old Style" pitchFamily="18" charset="0"/>
                <a:cs typeface="Times New Roman" pitchFamily="18" charset="0"/>
              </a:rPr>
              <a:t>: </a:t>
            </a:r>
            <a:r>
              <a:rPr lang="en-CA" sz="1400" dirty="0" smtClean="0">
                <a:solidFill>
                  <a:srgbClr val="FF0000"/>
                </a:solidFill>
                <a:latin typeface="Bookman Old Style" pitchFamily="18" charset="0"/>
                <a:cs typeface="Times New Roman" pitchFamily="18" charset="0"/>
              </a:rPr>
              <a:t>1973.7</a:t>
            </a:r>
            <a:r>
              <a:rPr lang="en-US" sz="1400" dirty="0" smtClean="0">
                <a:solidFill>
                  <a:srgbClr val="FF0000"/>
                </a:solidFill>
                <a:latin typeface="Bookman Old Style" pitchFamily="18" charset="0"/>
                <a:cs typeface="Times New Roman" pitchFamily="18" charset="0"/>
              </a:rPr>
              <a:t>  (</a:t>
            </a:r>
            <a:r>
              <a:rPr lang="en-CA" sz="1400" dirty="0" smtClean="0">
                <a:solidFill>
                  <a:srgbClr val="FF0000"/>
                </a:solidFill>
                <a:latin typeface="Bookman Old Style" pitchFamily="18" charset="0"/>
                <a:cs typeface="Times New Roman" pitchFamily="18" charset="0"/>
              </a:rPr>
              <a:t>49.1</a:t>
            </a:r>
            <a:r>
              <a:rPr lang="en-US" sz="1400" dirty="0" smtClean="0">
                <a:solidFill>
                  <a:srgbClr val="FF0000"/>
                </a:solidFill>
                <a:latin typeface="Bookman Old Style" pitchFamily="18" charset="0"/>
                <a:cs typeface="Times New Roman" pitchFamily="18" charset="0"/>
              </a:rPr>
              <a:t>%)</a:t>
            </a:r>
            <a:endParaRPr lang="en-US" sz="1400" dirty="0">
              <a:solidFill>
                <a:srgbClr val="FF0000"/>
              </a:solidFill>
              <a:latin typeface="Bookman Old Style" pitchFamily="18" charset="0"/>
              <a:cs typeface="Times New Roman" pitchFamily="18" charset="0"/>
            </a:endParaRPr>
          </a:p>
          <a:p>
            <a:pPr eaLnBrk="1" hangingPunct="1"/>
            <a:r>
              <a:rPr lang="en-US" sz="1400" b="1" dirty="0">
                <a:solidFill>
                  <a:srgbClr val="0070C0"/>
                </a:solidFill>
                <a:latin typeface="Bookman Old Style" pitchFamily="18" charset="0"/>
                <a:cs typeface="Times New Roman" pitchFamily="18" charset="0"/>
              </a:rPr>
              <a:t>C</a:t>
            </a:r>
            <a:r>
              <a:rPr lang="ro-RO" sz="1400" b="1" dirty="0">
                <a:solidFill>
                  <a:srgbClr val="0070C0"/>
                </a:solidFill>
                <a:latin typeface="Bookman Old Style" pitchFamily="18" charset="0"/>
                <a:cs typeface="Times New Roman" pitchFamily="18" charset="0"/>
              </a:rPr>
              <a:t>I</a:t>
            </a:r>
            <a:r>
              <a:rPr lang="en-US" sz="1400" b="1" dirty="0">
                <a:solidFill>
                  <a:srgbClr val="0070C0"/>
                </a:solidFill>
                <a:latin typeface="Bookman Old Style" pitchFamily="18" charset="0"/>
                <a:cs typeface="Times New Roman" pitchFamily="18" charset="0"/>
              </a:rPr>
              <a:t>S</a:t>
            </a:r>
            <a:r>
              <a:rPr lang="en-US" sz="1400" dirty="0">
                <a:solidFill>
                  <a:srgbClr val="0070C0"/>
                </a:solidFill>
                <a:latin typeface="Bookman Old Style" pitchFamily="18" charset="0"/>
                <a:cs typeface="Times New Roman" pitchFamily="18" charset="0"/>
              </a:rPr>
              <a:t>: </a:t>
            </a:r>
            <a:r>
              <a:rPr lang="en-CA" sz="1400" dirty="0" smtClean="0">
                <a:solidFill>
                  <a:srgbClr val="0070C0"/>
                </a:solidFill>
                <a:latin typeface="Bookman Old Style" pitchFamily="18" charset="0"/>
                <a:cs typeface="Times New Roman" pitchFamily="18" charset="0"/>
              </a:rPr>
              <a:t>414.2</a:t>
            </a:r>
            <a:r>
              <a:rPr lang="en-US" sz="1400" dirty="0" smtClean="0">
                <a:solidFill>
                  <a:srgbClr val="0070C0"/>
                </a:solidFill>
                <a:latin typeface="Bookman Old Style" pitchFamily="18" charset="0"/>
                <a:cs typeface="Times New Roman" pitchFamily="18" charset="0"/>
              </a:rPr>
              <a:t> (</a:t>
            </a:r>
            <a:r>
              <a:rPr lang="en-CA" sz="1400" dirty="0" smtClean="0">
                <a:solidFill>
                  <a:srgbClr val="0070C0"/>
                </a:solidFill>
                <a:latin typeface="Bookman Old Style" pitchFamily="18" charset="0"/>
                <a:cs typeface="Times New Roman" pitchFamily="18" charset="0"/>
              </a:rPr>
              <a:t>20</a:t>
            </a:r>
            <a:r>
              <a:rPr lang="ro-RO" sz="1400" dirty="0" smtClean="0">
                <a:solidFill>
                  <a:srgbClr val="0070C0"/>
                </a:solidFill>
                <a:latin typeface="Bookman Old Style" pitchFamily="18" charset="0"/>
                <a:cs typeface="Times New Roman" pitchFamily="18" charset="0"/>
              </a:rPr>
              <a:t>,</a:t>
            </a:r>
            <a:r>
              <a:rPr lang="en-CA" sz="1400" dirty="0" smtClean="0">
                <a:solidFill>
                  <a:srgbClr val="0070C0"/>
                </a:solidFill>
                <a:latin typeface="Bookman Old Style" pitchFamily="18" charset="0"/>
                <a:cs typeface="Times New Roman" pitchFamily="18" charset="0"/>
              </a:rPr>
              <a:t>3</a:t>
            </a:r>
            <a:r>
              <a:rPr lang="en-US" sz="1400" dirty="0" smtClean="0">
                <a:solidFill>
                  <a:srgbClr val="0070C0"/>
                </a:solidFill>
                <a:latin typeface="Bookman Old Style" pitchFamily="18" charset="0"/>
                <a:cs typeface="Times New Roman" pitchFamily="18" charset="0"/>
              </a:rPr>
              <a:t>%)                 </a:t>
            </a:r>
            <a:r>
              <a:rPr lang="en-US" sz="1400" dirty="0">
                <a:solidFill>
                  <a:prstClr val="black"/>
                </a:solidFill>
                <a:latin typeface="Bookman Old Style" pitchFamily="18" charset="0"/>
                <a:cs typeface="Times New Roman" pitchFamily="18" charset="0"/>
              </a:rPr>
              <a:t>	       		 </a:t>
            </a:r>
            <a:r>
              <a:rPr lang="en-US" sz="1400" b="1" dirty="0">
                <a:solidFill>
                  <a:srgbClr val="0070C0"/>
                </a:solidFill>
                <a:latin typeface="Bookman Old Style" pitchFamily="18" charset="0"/>
                <a:cs typeface="Times New Roman" pitchFamily="18" charset="0"/>
              </a:rPr>
              <a:t>C</a:t>
            </a:r>
            <a:r>
              <a:rPr lang="ro-RO" sz="1400" b="1" dirty="0">
                <a:solidFill>
                  <a:srgbClr val="0070C0"/>
                </a:solidFill>
                <a:latin typeface="Bookman Old Style" pitchFamily="18" charset="0"/>
                <a:cs typeface="Times New Roman" pitchFamily="18" charset="0"/>
              </a:rPr>
              <a:t>I</a:t>
            </a:r>
            <a:r>
              <a:rPr lang="en-US" sz="1400" b="1" dirty="0">
                <a:solidFill>
                  <a:srgbClr val="0070C0"/>
                </a:solidFill>
                <a:latin typeface="Bookman Old Style" pitchFamily="18" charset="0"/>
                <a:cs typeface="Times New Roman" pitchFamily="18" charset="0"/>
              </a:rPr>
              <a:t>S</a:t>
            </a:r>
            <a:r>
              <a:rPr lang="en-US" sz="1400" dirty="0">
                <a:solidFill>
                  <a:srgbClr val="0070C0"/>
                </a:solidFill>
                <a:latin typeface="Bookman Old Style" pitchFamily="18" charset="0"/>
                <a:cs typeface="Times New Roman" pitchFamily="18" charset="0"/>
              </a:rPr>
              <a:t>: </a:t>
            </a:r>
            <a:r>
              <a:rPr lang="en-CA" sz="1400" dirty="0" smtClean="0">
                <a:solidFill>
                  <a:srgbClr val="0070C0"/>
                </a:solidFill>
                <a:latin typeface="Bookman Old Style" pitchFamily="18" charset="0"/>
                <a:cs typeface="Times New Roman" pitchFamily="18" charset="0"/>
              </a:rPr>
              <a:t>1027.4</a:t>
            </a:r>
            <a:r>
              <a:rPr lang="en-US" sz="1400" dirty="0" smtClean="0">
                <a:solidFill>
                  <a:srgbClr val="0070C0"/>
                </a:solidFill>
                <a:latin typeface="Bookman Old Style" pitchFamily="18" charset="0"/>
                <a:cs typeface="Times New Roman" pitchFamily="18" charset="0"/>
              </a:rPr>
              <a:t> </a:t>
            </a:r>
            <a:r>
              <a:rPr lang="en-US" sz="1400" dirty="0">
                <a:solidFill>
                  <a:srgbClr val="0070C0"/>
                </a:solidFill>
                <a:latin typeface="Bookman Old Style" pitchFamily="18" charset="0"/>
                <a:cs typeface="Times New Roman" pitchFamily="18" charset="0"/>
              </a:rPr>
              <a:t>(2</a:t>
            </a:r>
            <a:r>
              <a:rPr lang="ro-RO" sz="1400" dirty="0">
                <a:solidFill>
                  <a:srgbClr val="0070C0"/>
                </a:solidFill>
                <a:latin typeface="Bookman Old Style" pitchFamily="18" charset="0"/>
                <a:cs typeface="Times New Roman" pitchFamily="18" charset="0"/>
              </a:rPr>
              <a:t>5</a:t>
            </a:r>
            <a:r>
              <a:rPr lang="en-US" sz="1400" dirty="0" smtClean="0">
                <a:solidFill>
                  <a:srgbClr val="0070C0"/>
                </a:solidFill>
                <a:latin typeface="Bookman Old Style" pitchFamily="18" charset="0"/>
                <a:cs typeface="Times New Roman" pitchFamily="18" charset="0"/>
              </a:rPr>
              <a:t>,</a:t>
            </a:r>
            <a:r>
              <a:rPr lang="en-CA" sz="1400" dirty="0" smtClean="0">
                <a:solidFill>
                  <a:srgbClr val="0070C0"/>
                </a:solidFill>
                <a:latin typeface="Bookman Old Style" pitchFamily="18" charset="0"/>
                <a:cs typeface="Times New Roman" pitchFamily="18" charset="0"/>
              </a:rPr>
              <a:t>6</a:t>
            </a:r>
            <a:r>
              <a:rPr lang="en-US" sz="1400" dirty="0" smtClean="0">
                <a:solidFill>
                  <a:srgbClr val="0070C0"/>
                </a:solidFill>
                <a:latin typeface="Bookman Old Style" pitchFamily="18" charset="0"/>
                <a:cs typeface="Times New Roman" pitchFamily="18" charset="0"/>
              </a:rPr>
              <a:t>%) </a:t>
            </a:r>
            <a:endParaRPr lang="ru-RU" sz="1600" dirty="0">
              <a:solidFill>
                <a:srgbClr val="0070C0"/>
              </a:solidFill>
              <a:latin typeface="Times New Roman" pitchFamily="18" charset="0"/>
              <a:cs typeface="Times New Roman" pitchFamily="18" charset="0"/>
            </a:endParaRPr>
          </a:p>
        </p:txBody>
      </p:sp>
      <p:graphicFrame>
        <p:nvGraphicFramePr>
          <p:cNvPr id="7" name="Content Placeholder 15"/>
          <p:cNvGraphicFramePr>
            <a:graphicFrameLocks/>
          </p:cNvGraphicFramePr>
          <p:nvPr>
            <p:extLst>
              <p:ext uri="{D42A27DB-BD31-4B8C-83A1-F6EECF244321}">
                <p14:modId xmlns:p14="http://schemas.microsoft.com/office/powerpoint/2010/main" val="660219140"/>
              </p:ext>
            </p:extLst>
          </p:nvPr>
        </p:nvGraphicFramePr>
        <p:xfrm>
          <a:off x="323528" y="1777223"/>
          <a:ext cx="3697400" cy="27447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7"/>
          <p:cNvGraphicFramePr>
            <a:graphicFrameLocks/>
          </p:cNvGraphicFramePr>
          <p:nvPr>
            <p:extLst>
              <p:ext uri="{D42A27DB-BD31-4B8C-83A1-F6EECF244321}">
                <p14:modId xmlns:p14="http://schemas.microsoft.com/office/powerpoint/2010/main" val="2410365035"/>
              </p:ext>
            </p:extLst>
          </p:nvPr>
        </p:nvGraphicFramePr>
        <p:xfrm>
          <a:off x="4893250" y="1841922"/>
          <a:ext cx="3745061" cy="26803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3818232"/>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17152</TotalTime>
  <Words>1455</Words>
  <Application>Microsoft Office PowerPoint</Application>
  <PresentationFormat>On-screen Show (4:3)</PresentationFormat>
  <Paragraphs>345</Paragraphs>
  <Slides>25</Slides>
  <Notes>13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7" baseType="lpstr">
      <vt:lpstr>Arial</vt:lpstr>
      <vt:lpstr>Bookman Old Style</vt:lpstr>
      <vt:lpstr>Calibri</vt:lpstr>
      <vt:lpstr>Cambria</vt:lpstr>
      <vt:lpstr>Georgia</vt:lpstr>
      <vt:lpstr>Tahoma</vt:lpstr>
      <vt:lpstr>Times New Roman</vt:lpstr>
      <vt:lpstr>Wingdings</vt:lpstr>
      <vt:lpstr>Wingdings 2</vt:lpstr>
      <vt:lpstr>Temă Office</vt:lpstr>
      <vt:lpstr>2_Temă Office</vt:lpstr>
      <vt:lpstr>Точечный рисунок</vt:lpstr>
      <vt:lpstr>Business environment and Investment opportunities in the Republic of Moldova (Montreal, May 11, 2017) </vt:lpstr>
      <vt:lpstr>Republic of Moldova  a bridge between East and West</vt:lpstr>
      <vt:lpstr>Republic of Moldova - Overview</vt:lpstr>
      <vt:lpstr>Republic of Moldova - GDP per capita  based on purchasing-power-parity in current prices</vt:lpstr>
      <vt:lpstr>Regional integration efforts</vt:lpstr>
      <vt:lpstr>Top Reasons to Invest and Outsource  in Moldova (1)</vt:lpstr>
      <vt:lpstr>Top Reasons to Invest and Outsource  in Moldova (2)</vt:lpstr>
      <vt:lpstr>Moldova’s comparative advantages</vt:lpstr>
      <vt:lpstr>PowerPoint Presentation</vt:lpstr>
      <vt:lpstr>Bilateral Product trade  Canada – Moldova Sourse: Statistics Canada</vt:lpstr>
      <vt:lpstr>Product Trade Canada – Moldova 2016 Sourse: Statistics Canada</vt:lpstr>
      <vt:lpstr>Foreign Direct Investments  </vt:lpstr>
      <vt:lpstr>DOING BUSINESS  Measuring Business Regulations</vt:lpstr>
      <vt:lpstr>Fiscal incentives</vt:lpstr>
      <vt:lpstr>Free Economic Zones (FEZ)</vt:lpstr>
      <vt:lpstr>Industrial Parks (IP)</vt:lpstr>
      <vt:lpstr>Giurgiulesti International Free Port (GIFP)</vt:lpstr>
      <vt:lpstr>Investment attraction &amp; export promotion priority sectors</vt:lpstr>
      <vt:lpstr>IT &amp; Communications </vt:lpstr>
      <vt:lpstr>PowerPoint Presentation</vt:lpstr>
      <vt:lpstr>PowerPoint Presentation</vt:lpstr>
      <vt:lpstr>PowerPoint Presentation</vt:lpstr>
      <vt:lpstr>Success stories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Climate  of the Republic of Moldova</dc:title>
  <dc:creator>User</dc:creator>
  <cp:lastModifiedBy>Steliana Capalb</cp:lastModifiedBy>
  <cp:revision>1307</cp:revision>
  <cp:lastPrinted>2017-05-09T13:43:11Z</cp:lastPrinted>
  <dcterms:created xsi:type="dcterms:W3CDTF">2010-06-16T09:39:36Z</dcterms:created>
  <dcterms:modified xsi:type="dcterms:W3CDTF">2017-05-10T17:36:11Z</dcterms:modified>
</cp:coreProperties>
</file>