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86" r:id="rId2"/>
    <p:sldId id="363" r:id="rId3"/>
    <p:sldId id="368" r:id="rId4"/>
    <p:sldId id="373" r:id="rId5"/>
    <p:sldId id="369" r:id="rId6"/>
    <p:sldId id="374" r:id="rId7"/>
    <p:sldId id="370" r:id="rId8"/>
    <p:sldId id="355" r:id="rId9"/>
    <p:sldId id="371" r:id="rId10"/>
    <p:sldId id="372" r:id="rId11"/>
    <p:sldId id="339" r:id="rId12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F15B28"/>
    <a:srgbClr val="DFE1E7"/>
    <a:srgbClr val="F63C09"/>
    <a:srgbClr val="DAE2E6"/>
    <a:srgbClr val="D36D55"/>
    <a:srgbClr val="EEB21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6260" autoAdjust="0"/>
  </p:normalViewPr>
  <p:slideViewPr>
    <p:cSldViewPr>
      <p:cViewPr varScale="1">
        <p:scale>
          <a:sx n="124" d="100"/>
          <a:sy n="124" d="100"/>
        </p:scale>
        <p:origin x="-108" y="-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3510" y="-102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0772E-5F72-4230-A881-34CE4C44ABD8}" type="datetimeFigureOut">
              <a:rPr lang="fr-FR" smtClean="0"/>
              <a:pPr/>
              <a:t>06/04/2017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BBC14-C870-4535-BA9C-23B9ACCA1F34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701558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5FEF6-119D-4525-9739-5902E4BC58B7}" type="datetimeFigureOut">
              <a:rPr lang="fr-FR" smtClean="0"/>
              <a:pPr/>
              <a:t>06/04/2017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C19F0-E2C0-42F6-BE24-94617DC93EA0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109586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19F0-E2C0-42F6-BE24-94617DC93EA0}" type="slidenum">
              <a:rPr lang="fr-CA" smtClean="0"/>
              <a:pPr/>
              <a:t>2</a:t>
            </a:fld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146454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19F0-E2C0-42F6-BE24-94617DC93EA0}" type="slidenum">
              <a:rPr lang="fr-CA" smtClean="0"/>
              <a:pPr/>
              <a:t>4</a:t>
            </a:fld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1464548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19F0-E2C0-42F6-BE24-94617DC93EA0}" type="slidenum">
              <a:rPr lang="fr-CA" smtClean="0"/>
              <a:pPr/>
              <a:t>6</a:t>
            </a:fld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146454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F15B2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641600" y="3657600"/>
            <a:ext cx="7112000" cy="1376378"/>
          </a:xfrm>
        </p:spPr>
        <p:txBody>
          <a:bodyPr>
            <a:normAutofit/>
          </a:bodyPr>
          <a:lstStyle>
            <a:lvl1pPr marL="0" indent="0" algn="ctr">
              <a:buNone/>
              <a:defRPr sz="1800" b="1" cap="none" spc="250" baseline="0">
                <a:solidFill>
                  <a:srgbClr val="F15B28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Cliquez pour modifier le style des sous-titres du masque</a:t>
            </a:r>
            <a:endParaRPr kumimoji="0" lang="en-US" dirty="0"/>
          </a:p>
        </p:txBody>
      </p:sp>
      <p:sp>
        <p:nvSpPr>
          <p:cNvPr id="2050" name="Text Box 2"/>
          <p:cNvSpPr txBox="1">
            <a:spLocks noChangeArrowheads="1"/>
          </p:cNvSpPr>
          <p:nvPr userDrawn="1"/>
        </p:nvSpPr>
        <p:spPr bwMode="auto">
          <a:xfrm>
            <a:off x="0" y="6500834"/>
            <a:ext cx="12192000" cy="35716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 12" descr="Ge¦ünik_logo_rgb-color.jpg"/>
          <p:cNvPicPr>
            <a:picLocks noChangeAspect="1"/>
          </p:cNvPicPr>
          <p:nvPr userDrawn="1"/>
        </p:nvPicPr>
        <p:blipFill>
          <a:blip r:embed="rId2" cstate="print"/>
          <a:srcRect t="13161" b="14453"/>
          <a:stretch>
            <a:fillRect/>
          </a:stretch>
        </p:blipFill>
        <p:spPr>
          <a:xfrm>
            <a:off x="9372600" y="5843875"/>
            <a:ext cx="2819400" cy="721242"/>
          </a:xfrm>
          <a:prstGeom prst="rect">
            <a:avLst/>
          </a:prstGeom>
          <a:solidFill>
            <a:srgbClr val="F15B28"/>
          </a:solidFill>
        </p:spPr>
      </p:pic>
      <p:pic>
        <p:nvPicPr>
          <p:cNvPr id="1038" name="Picture 1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557" y="700088"/>
            <a:ext cx="10558644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906291" y="5786454"/>
            <a:ext cx="60959" cy="78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 dirty="0">
              <a:solidFill>
                <a:schemeClr val="bg1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203200" y="1308038"/>
            <a:ext cx="11751250" cy="4330762"/>
          </a:xfr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/>
          <a:lstStyle>
            <a:lvl1pPr>
              <a:buClr>
                <a:srgbClr val="F15B28"/>
              </a:buClr>
              <a:defRPr sz="2200" b="0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buFont typeface="Courier New" pitchFamily="49" charset="0"/>
              <a:buChar char="o"/>
              <a:defRPr sz="2000" baseline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EEB211"/>
              </a:buCl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fr-FR" dirty="0"/>
              <a:t>Cliquez pour modifier les styles du texte du masque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85709" y="214290"/>
            <a:ext cx="18097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A" sz="18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85709" y="366690"/>
            <a:ext cx="18097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A" sz="180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285709" y="714356"/>
            <a:ext cx="18097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A" sz="1800" dirty="0">
              <a:solidFill>
                <a:schemeClr val="bg1"/>
              </a:solidFill>
            </a:endParaRPr>
          </a:p>
        </p:txBody>
      </p:sp>
      <p:sp>
        <p:nvSpPr>
          <p:cNvPr id="15" name="Titre 7"/>
          <p:cNvSpPr>
            <a:spLocks noGrp="1"/>
          </p:cNvSpPr>
          <p:nvPr>
            <p:ph type="ctrTitle" hasCustomPrompt="1"/>
          </p:nvPr>
        </p:nvSpPr>
        <p:spPr>
          <a:xfrm>
            <a:off x="380918" y="285728"/>
            <a:ext cx="11239621" cy="785818"/>
          </a:xfrm>
        </p:spPr>
        <p:txBody>
          <a:bodyPr anchor="b"/>
          <a:lstStyle>
            <a:lvl1pPr algn="l">
              <a:defRPr sz="2800" b="1">
                <a:solidFill>
                  <a:srgbClr val="F15B2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fr-FR" dirty="0"/>
              <a:t/>
            </a:r>
            <a:br>
              <a:rPr kumimoji="0" lang="fr-FR" dirty="0"/>
            </a:br>
            <a:r>
              <a:rPr kumimoji="0" lang="fr-FR" dirty="0"/>
              <a:t/>
            </a:r>
            <a:br>
              <a:rPr kumimoji="0" lang="fr-FR" dirty="0"/>
            </a:br>
            <a:r>
              <a:rPr kumimoji="0" lang="fr-FR" dirty="0"/>
              <a:t/>
            </a:r>
            <a:br>
              <a:rPr kumimoji="0" lang="fr-FR" dirty="0"/>
            </a:br>
            <a:r>
              <a:rPr kumimoji="0" lang="fr-FR" dirty="0"/>
              <a:t/>
            </a:r>
            <a:br>
              <a:rPr kumimoji="0" lang="fr-FR" dirty="0"/>
            </a:br>
            <a:r>
              <a:rPr kumimoji="0" lang="fr-FR" dirty="0"/>
              <a:t/>
            </a:r>
            <a:br>
              <a:rPr kumimoji="0" lang="fr-FR" dirty="0"/>
            </a:br>
            <a:r>
              <a:rPr kumimoji="0" lang="fr-FR" dirty="0"/>
              <a:t/>
            </a:r>
            <a:br>
              <a:rPr kumimoji="0" lang="fr-FR" dirty="0"/>
            </a:br>
            <a:r>
              <a:rPr kumimoji="0" lang="fr-FR" dirty="0"/>
              <a:t/>
            </a:r>
            <a:br>
              <a:rPr kumimoji="0" lang="fr-FR" dirty="0"/>
            </a:br>
            <a:r>
              <a:rPr kumimoji="0" lang="fr-FR" dirty="0"/>
              <a:t/>
            </a:r>
            <a:br>
              <a:rPr kumimoji="0" lang="fr-FR" dirty="0"/>
            </a:br>
            <a:r>
              <a:rPr kumimoji="0" lang="fr-FR" dirty="0"/>
              <a:t/>
            </a:r>
            <a:br>
              <a:rPr kumimoji="0" lang="fr-FR" dirty="0"/>
            </a:br>
            <a:r>
              <a:rPr kumimoji="0" lang="fr-FR" dirty="0"/>
              <a:t/>
            </a:r>
            <a:br>
              <a:rPr kumimoji="0" lang="fr-FR" dirty="0"/>
            </a:br>
            <a:r>
              <a:rPr kumimoji="0" lang="fr-FR" dirty="0"/>
              <a:t>Cliquez pour modifier le style du titre</a:t>
            </a:r>
            <a:endParaRPr kumimoji="0" lang="en-US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11906291" y="5786454"/>
            <a:ext cx="6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8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216000" y="6494400"/>
            <a:ext cx="355461" cy="7143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 dirty="0"/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0" y="5638800"/>
            <a:ext cx="12192000" cy="1219200"/>
            <a:chOff x="0" y="5638800"/>
            <a:chExt cx="9144000" cy="121920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152400" y="5638800"/>
              <a:ext cx="89154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800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F15B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800" dirty="0"/>
            </a:p>
          </p:txBody>
        </p:sp>
      </p:grpSp>
      <p:pic>
        <p:nvPicPr>
          <p:cNvPr id="22" name="Image 21" descr="Ge¦ünik_logo_rgb-color.jpg"/>
          <p:cNvPicPr>
            <a:picLocks noChangeAspect="1"/>
          </p:cNvPicPr>
          <p:nvPr userDrawn="1"/>
        </p:nvPicPr>
        <p:blipFill rotWithShape="1">
          <a:blip r:embed="rId2" cstate="print"/>
          <a:srcRect t="13161" r="4128" b="14453"/>
          <a:stretch/>
        </p:blipFill>
        <p:spPr>
          <a:xfrm>
            <a:off x="9254067" y="5830702"/>
            <a:ext cx="2849133" cy="760228"/>
          </a:xfrm>
          <a:prstGeom prst="rect">
            <a:avLst/>
          </a:prstGeom>
          <a:solidFill>
            <a:srgbClr val="F15B28"/>
          </a:solidFill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/>
          <p:cNvGrpSpPr/>
          <p:nvPr userDrawn="1"/>
        </p:nvGrpSpPr>
        <p:grpSpPr>
          <a:xfrm>
            <a:off x="0" y="5638800"/>
            <a:ext cx="12192000" cy="1219200"/>
            <a:chOff x="0" y="5638800"/>
            <a:chExt cx="9144000" cy="1219200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52400" y="5638800"/>
              <a:ext cx="89154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800" dirty="0"/>
            </a:p>
          </p:txBody>
        </p:sp>
        <p:pic>
          <p:nvPicPr>
            <p:cNvPr id="23" name="Image 22" descr="Ge¦ünik_logo_rgb-color.jpg"/>
            <p:cNvPicPr>
              <a:picLocks noChangeAspect="1"/>
            </p:cNvPicPr>
            <p:nvPr userDrawn="1"/>
          </p:nvPicPr>
          <p:blipFill>
            <a:blip r:embed="rId2" cstate="print"/>
            <a:srcRect l="8333" t="11789" r="8333" b="12875"/>
            <a:stretch>
              <a:fillRect/>
            </a:stretch>
          </p:blipFill>
          <p:spPr>
            <a:xfrm>
              <a:off x="6858000" y="5791200"/>
              <a:ext cx="2177143" cy="7620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 userDrawn="1"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F15B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800" dirty="0"/>
            </a:p>
          </p:txBody>
        </p:sp>
      </p:grpSp>
      <p:pic>
        <p:nvPicPr>
          <p:cNvPr id="7" name="Image 6" descr="quadrillé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190987" y="1428737"/>
            <a:ext cx="7619048" cy="4285715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285709" y="714356"/>
            <a:ext cx="18097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A" sz="1800" dirty="0">
              <a:solidFill>
                <a:schemeClr val="bg1"/>
              </a:solidFill>
            </a:endParaRPr>
          </a:p>
        </p:txBody>
      </p:sp>
      <p:sp>
        <p:nvSpPr>
          <p:cNvPr id="12" name="Titre 7"/>
          <p:cNvSpPr>
            <a:spLocks noGrp="1"/>
          </p:cNvSpPr>
          <p:nvPr>
            <p:ph type="ctrTitle" hasCustomPrompt="1"/>
          </p:nvPr>
        </p:nvSpPr>
        <p:spPr>
          <a:xfrm>
            <a:off x="380918" y="285728"/>
            <a:ext cx="11239621" cy="785818"/>
          </a:xfrm>
          <a:solidFill>
            <a:schemeClr val="tx1">
              <a:lumMod val="50000"/>
              <a:lumOff val="50000"/>
            </a:schemeClr>
          </a:solidFill>
        </p:spPr>
        <p:txBody>
          <a:bodyPr anchor="b"/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fr-FR" dirty="0"/>
              <a:t/>
            </a:r>
            <a:br>
              <a:rPr kumimoji="0" lang="fr-FR" dirty="0"/>
            </a:br>
            <a:r>
              <a:rPr kumimoji="0" lang="fr-FR" dirty="0"/>
              <a:t/>
            </a:r>
            <a:br>
              <a:rPr kumimoji="0" lang="fr-FR" dirty="0"/>
            </a:br>
            <a:r>
              <a:rPr kumimoji="0" lang="fr-FR" dirty="0"/>
              <a:t/>
            </a:r>
            <a:br>
              <a:rPr kumimoji="0" lang="fr-FR" dirty="0"/>
            </a:br>
            <a:r>
              <a:rPr kumimoji="0" lang="fr-FR" dirty="0"/>
              <a:t/>
            </a:r>
            <a:br>
              <a:rPr kumimoji="0" lang="fr-FR" dirty="0"/>
            </a:br>
            <a:r>
              <a:rPr kumimoji="0" lang="fr-FR" dirty="0"/>
              <a:t/>
            </a:r>
            <a:br>
              <a:rPr kumimoji="0" lang="fr-FR" dirty="0"/>
            </a:br>
            <a:r>
              <a:rPr kumimoji="0" lang="fr-FR" dirty="0"/>
              <a:t/>
            </a:r>
            <a:br>
              <a:rPr kumimoji="0" lang="fr-FR" dirty="0"/>
            </a:br>
            <a:r>
              <a:rPr kumimoji="0" lang="fr-FR" dirty="0"/>
              <a:t/>
            </a:r>
            <a:br>
              <a:rPr kumimoji="0" lang="fr-FR" dirty="0"/>
            </a:br>
            <a:r>
              <a:rPr kumimoji="0" lang="fr-FR" dirty="0"/>
              <a:t/>
            </a:r>
            <a:br>
              <a:rPr kumimoji="0" lang="fr-FR" dirty="0"/>
            </a:br>
            <a:r>
              <a:rPr kumimoji="0" lang="fr-FR" dirty="0"/>
              <a:t/>
            </a:r>
            <a:br>
              <a:rPr kumimoji="0" lang="fr-FR" dirty="0"/>
            </a:br>
            <a:r>
              <a:rPr kumimoji="0" lang="fr-FR" dirty="0"/>
              <a:t/>
            </a:r>
            <a:br>
              <a:rPr kumimoji="0" lang="fr-FR" dirty="0"/>
            </a:br>
            <a:r>
              <a:rPr kumimoji="0" lang="fr-FR" dirty="0"/>
              <a:t>Cliquez pour modifier le style du titre</a:t>
            </a:r>
            <a:endParaRPr kumimoji="0" lang="en-US" dirty="0"/>
          </a:p>
        </p:txBody>
      </p:sp>
      <p:sp>
        <p:nvSpPr>
          <p:cNvPr id="16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80917" y="1295400"/>
            <a:ext cx="11811083" cy="4429156"/>
          </a:xfrm>
        </p:spPr>
        <p:txBody>
          <a:bodyPr/>
          <a:lstStyle>
            <a:lvl1pPr marL="363538" indent="-276225">
              <a:buClr>
                <a:srgbClr val="F15B28"/>
              </a:buClr>
              <a:buSzPct val="100000"/>
              <a:defRPr sz="2400" b="1">
                <a:solidFill>
                  <a:srgbClr val="F15B28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buFont typeface="Wingdings" pitchFamily="2" charset="2"/>
              <a:buChar char=""/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fr-FR" dirty="0"/>
              <a:t>Cliquez pour modifier les styles du texte du masque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85710" y="5715016"/>
            <a:ext cx="190501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 dirty="0">
              <a:solidFill>
                <a:schemeClr val="bg1"/>
              </a:solidFill>
            </a:endParaRPr>
          </a:p>
        </p:txBody>
      </p:sp>
      <p:pic>
        <p:nvPicPr>
          <p:cNvPr id="15" name="Picture 2" descr="E:\TR_120_WEB GENIK\S-915_GÉNIK AUTOMATION\flash\top\images\top1_06.jpg"/>
          <p:cNvPicPr>
            <a:picLocks noChangeAspect="1" noChangeArrowheads="1"/>
          </p:cNvPicPr>
          <p:nvPr userDrawn="1"/>
        </p:nvPicPr>
        <p:blipFill>
          <a:blip r:embed="rId4" cstate="print"/>
          <a:srcRect r="1492"/>
          <a:stretch>
            <a:fillRect/>
          </a:stretch>
        </p:blipFill>
        <p:spPr bwMode="auto">
          <a:xfrm>
            <a:off x="476212" y="5786454"/>
            <a:ext cx="11444145" cy="785818"/>
          </a:xfrm>
          <a:prstGeom prst="rect">
            <a:avLst/>
          </a:prstGeom>
          <a:noFill/>
        </p:spPr>
      </p:pic>
      <p:pic>
        <p:nvPicPr>
          <p:cNvPr id="9" name="Image 8" descr="logo Génik_couleur_décembre 2008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6000" y="5857892"/>
            <a:ext cx="2396029" cy="64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80960" y="5715016"/>
            <a:ext cx="190501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03200" y="5638800"/>
            <a:ext cx="11887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 dirty="0"/>
          </a:p>
        </p:txBody>
      </p:sp>
      <p:pic>
        <p:nvPicPr>
          <p:cNvPr id="20" name="Image 19" descr="Ge¦ünik_logo_rgb-color.jpg"/>
          <p:cNvPicPr>
            <a:picLocks noChangeAspect="1"/>
          </p:cNvPicPr>
          <p:nvPr userDrawn="1"/>
        </p:nvPicPr>
        <p:blipFill rotWithShape="1">
          <a:blip r:embed="rId6" cstate="print"/>
          <a:srcRect t="13161" r="4762" b="14453"/>
          <a:stretch/>
        </p:blipFill>
        <p:spPr>
          <a:xfrm>
            <a:off x="9209314" y="5744239"/>
            <a:ext cx="2902857" cy="779721"/>
          </a:xfrm>
          <a:prstGeom prst="rect">
            <a:avLst/>
          </a:prstGeom>
          <a:solidFill>
            <a:srgbClr val="F15B28"/>
          </a:solidFill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203200" y="142852"/>
            <a:ext cx="2940029" cy="55721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85709" y="285730"/>
            <a:ext cx="2762269" cy="1071569"/>
          </a:xfrm>
        </p:spPr>
        <p:txBody>
          <a:bodyPr anchor="b">
            <a:noAutofit/>
          </a:bodyPr>
          <a:lstStyle>
            <a:lvl1pPr algn="l">
              <a:buNone/>
              <a:defRPr kumimoji="0" lang="en-US" sz="2200" b="1" kern="1200" dirty="0">
                <a:solidFill>
                  <a:srgbClr val="F15B2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kumimoji="0" lang="fr-FR" dirty="0"/>
              <a:t>pour modifier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04800" y="1500174"/>
            <a:ext cx="2743200" cy="4071966"/>
          </a:xfrm>
        </p:spPr>
        <p:txBody>
          <a:bodyPr/>
          <a:lstStyle>
            <a:lvl1pPr marL="174625" indent="-174625">
              <a:spcAft>
                <a:spcPts val="1000"/>
              </a:spcAft>
              <a:buSzPct val="110000"/>
              <a:buFont typeface="Arial" pitchFamily="34" charset="0"/>
              <a:buChar char="•"/>
              <a:tabLst>
                <a:tab pos="0" algn="l"/>
              </a:tabLst>
              <a:defRPr sz="16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dirty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6400" y="6570000"/>
            <a:ext cx="11699891" cy="125676"/>
          </a:xfrm>
          <a:prstGeom prst="rect">
            <a:avLst/>
          </a:prstGeom>
          <a:solidFill>
            <a:srgbClr val="EEB21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2" name="Espace réservé du texte 2"/>
          <p:cNvSpPr>
            <a:spLocks noGrp="1"/>
          </p:cNvSpPr>
          <p:nvPr>
            <p:ph type="body" idx="10"/>
          </p:nvPr>
        </p:nvSpPr>
        <p:spPr>
          <a:xfrm>
            <a:off x="190459" y="5715016"/>
            <a:ext cx="11811083" cy="857256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36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43230" y="1371600"/>
            <a:ext cx="8763061" cy="4200540"/>
          </a:xfrm>
        </p:spPr>
        <p:txBody>
          <a:bodyPr/>
          <a:lstStyle>
            <a:lvl1pPr marL="87313" indent="0" algn="ctr">
              <a:buClr>
                <a:srgbClr val="EEB211"/>
              </a:buClr>
              <a:buSzPct val="100000"/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buFont typeface="Wingdings" pitchFamily="2" charset="2"/>
              <a:buChar char=""/>
              <a:defRPr sz="2000"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fr-FR" dirty="0"/>
              <a:t>Cliquez pour modifier les styles du texte du masque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906289" y="6572272"/>
            <a:ext cx="67200" cy="122400"/>
          </a:xfrm>
          <a:prstGeom prst="rect">
            <a:avLst/>
          </a:prstGeom>
          <a:solidFill>
            <a:srgbClr val="EEB211"/>
          </a:solidFill>
          <a:ln w="3175">
            <a:solidFill>
              <a:srgbClr val="EEB21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 dirty="0">
              <a:ln>
                <a:solidFill>
                  <a:srgbClr val="EEB211"/>
                </a:solidFill>
              </a:ln>
              <a:solidFill>
                <a:srgbClr val="EEB21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85710" y="5786455"/>
            <a:ext cx="19050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 dirty="0"/>
          </a:p>
        </p:txBody>
      </p:sp>
      <p:pic>
        <p:nvPicPr>
          <p:cNvPr id="22" name="Picture 2" descr="E:\TR_120_WEB GENIK\S-915_GÉNIK AUTOMATION\flash\top\images\top1_06.jpg"/>
          <p:cNvPicPr>
            <a:picLocks noChangeAspect="1" noChangeArrowheads="1"/>
          </p:cNvPicPr>
          <p:nvPr userDrawn="1"/>
        </p:nvPicPr>
        <p:blipFill>
          <a:blip r:embed="rId2" cstate="print"/>
          <a:srcRect r="1492"/>
          <a:stretch>
            <a:fillRect/>
          </a:stretch>
        </p:blipFill>
        <p:spPr bwMode="auto">
          <a:xfrm>
            <a:off x="476212" y="5786454"/>
            <a:ext cx="11444145" cy="785818"/>
          </a:xfrm>
          <a:prstGeom prst="rect">
            <a:avLst/>
          </a:prstGeom>
          <a:noFill/>
        </p:spPr>
      </p:pic>
      <p:pic>
        <p:nvPicPr>
          <p:cNvPr id="19" name="Image 18" descr="logo Génik_couleur_décembre 2008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6000" y="5857892"/>
            <a:ext cx="2396029" cy="64800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380960" y="5715016"/>
            <a:ext cx="190501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 dirty="0">
              <a:solidFill>
                <a:schemeClr val="bg1"/>
              </a:solidFill>
            </a:endParaRPr>
          </a:p>
        </p:txBody>
      </p:sp>
      <p:grpSp>
        <p:nvGrpSpPr>
          <p:cNvPr id="24" name="Groupe 23"/>
          <p:cNvGrpSpPr/>
          <p:nvPr userDrawn="1"/>
        </p:nvGrpSpPr>
        <p:grpSpPr>
          <a:xfrm>
            <a:off x="203200" y="5638800"/>
            <a:ext cx="11887200" cy="1143000"/>
            <a:chOff x="152400" y="5638800"/>
            <a:chExt cx="8915400" cy="11430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152400" y="5638800"/>
              <a:ext cx="89154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800" dirty="0"/>
            </a:p>
          </p:txBody>
        </p:sp>
        <p:pic>
          <p:nvPicPr>
            <p:cNvPr id="26" name="Image 25" descr="Ge¦ünik_logo_rgb-color.jpg"/>
            <p:cNvPicPr>
              <a:picLocks noChangeAspect="1"/>
            </p:cNvPicPr>
            <p:nvPr userDrawn="1"/>
          </p:nvPicPr>
          <p:blipFill>
            <a:blip r:embed="rId4" cstate="print"/>
            <a:srcRect l="8333" t="11789" r="8333" b="12875"/>
            <a:stretch>
              <a:fillRect/>
            </a:stretch>
          </p:blipFill>
          <p:spPr>
            <a:xfrm>
              <a:off x="6858000" y="5791200"/>
              <a:ext cx="2177143" cy="7620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 userDrawn="1"/>
          </p:nvSpPr>
          <p:spPr>
            <a:xfrm>
              <a:off x="152400" y="6629400"/>
              <a:ext cx="8915400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800" dirty="0"/>
            </a:p>
          </p:txBody>
        </p:sp>
      </p:grpSp>
      <p:grpSp>
        <p:nvGrpSpPr>
          <p:cNvPr id="28" name="Groupe 27"/>
          <p:cNvGrpSpPr/>
          <p:nvPr userDrawn="1"/>
        </p:nvGrpSpPr>
        <p:grpSpPr>
          <a:xfrm>
            <a:off x="0" y="5638800"/>
            <a:ext cx="12192000" cy="1219200"/>
            <a:chOff x="0" y="5638800"/>
            <a:chExt cx="9144000" cy="1219200"/>
          </a:xfrm>
        </p:grpSpPr>
        <p:sp>
          <p:nvSpPr>
            <p:cNvPr id="29" name="Rectangle 28"/>
            <p:cNvSpPr/>
            <p:nvPr userDrawn="1"/>
          </p:nvSpPr>
          <p:spPr>
            <a:xfrm>
              <a:off x="152400" y="5638800"/>
              <a:ext cx="89154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800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F15B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800" dirty="0"/>
            </a:p>
          </p:txBody>
        </p:sp>
      </p:grpSp>
      <p:pic>
        <p:nvPicPr>
          <p:cNvPr id="33" name="Image 32" descr="Ge¦ünik_logo_rgb-color.jpg"/>
          <p:cNvPicPr>
            <a:picLocks noChangeAspect="1"/>
          </p:cNvPicPr>
          <p:nvPr userDrawn="1"/>
        </p:nvPicPr>
        <p:blipFill rotWithShape="1">
          <a:blip r:embed="rId5" cstate="print"/>
          <a:srcRect t="13161" r="4762" b="14453"/>
          <a:stretch/>
        </p:blipFill>
        <p:spPr>
          <a:xfrm>
            <a:off x="9209314" y="5732344"/>
            <a:ext cx="2902857" cy="779721"/>
          </a:xfrm>
          <a:prstGeom prst="rect">
            <a:avLst/>
          </a:prstGeom>
          <a:solidFill>
            <a:srgbClr val="F15B28"/>
          </a:solidFill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572272"/>
            <a:ext cx="11777472" cy="125676"/>
          </a:xfrm>
          <a:prstGeom prst="rect">
            <a:avLst/>
          </a:prstGeom>
          <a:solidFill>
            <a:srgbClr val="EEB21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Connecteur droit 9"/>
          <p:cNvSpPr>
            <a:spLocks noChangeShapeType="1"/>
          </p:cNvSpPr>
          <p:nvPr userDrawn="1"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dirty="0"/>
              <a:t>Cliquez pour modifier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/>
              <a:t>Deuxième niveau</a:t>
            </a:r>
          </a:p>
          <a:p>
            <a:pPr lvl="2" eaLnBrk="1" latinLnBrk="0" hangingPunct="1"/>
            <a:r>
              <a:rPr kumimoji="0" lang="fr-FR" dirty="0"/>
              <a:t>Troisième niveau</a:t>
            </a:r>
          </a:p>
          <a:p>
            <a:pPr lvl="3" eaLnBrk="1" latinLnBrk="0" hangingPunct="1"/>
            <a:r>
              <a:rPr kumimoji="0" lang="fr-FR" dirty="0"/>
              <a:t>Quatrième niveau</a:t>
            </a:r>
          </a:p>
          <a:p>
            <a:pPr lvl="4" eaLnBrk="1" latinLnBrk="0" hangingPunct="1"/>
            <a:r>
              <a:rPr kumimoji="0" lang="fr-FR" dirty="0"/>
              <a:t>Cinquième niveau</a:t>
            </a:r>
            <a:endParaRPr kumimoji="0" lang="en-US" dirty="0"/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203200" y="5638800"/>
            <a:ext cx="11887200" cy="1143000"/>
            <a:chOff x="152400" y="5638800"/>
            <a:chExt cx="8915400" cy="1143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52400" y="5638800"/>
              <a:ext cx="89154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800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52400" y="6629400"/>
              <a:ext cx="8915400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800" dirty="0"/>
            </a:p>
          </p:txBody>
        </p:sp>
      </p:grpSp>
      <p:pic>
        <p:nvPicPr>
          <p:cNvPr id="21" name="Image 20" descr="Ge¦ünik_logo_rgb-color.jpg"/>
          <p:cNvPicPr>
            <a:picLocks noChangeAspect="1"/>
          </p:cNvPicPr>
          <p:nvPr userDrawn="1"/>
        </p:nvPicPr>
        <p:blipFill>
          <a:blip r:embed="rId6" cstate="print"/>
          <a:srcRect t="13161" b="14453"/>
          <a:stretch>
            <a:fillRect/>
          </a:stretch>
        </p:blipFill>
        <p:spPr>
          <a:xfrm>
            <a:off x="8915400" y="5638800"/>
            <a:ext cx="3276600" cy="838200"/>
          </a:xfrm>
          <a:prstGeom prst="rect">
            <a:avLst/>
          </a:prstGeom>
          <a:solidFill>
            <a:srgbClr val="F15B28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8" r:id="rId4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b="1" kern="1200">
          <a:solidFill>
            <a:srgbClr val="F15B2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rgbClr val="F15B28"/>
        </a:buClr>
        <a:buSzPct val="85000"/>
        <a:buFont typeface="Wingdings 2"/>
        <a:buChar char=""/>
        <a:defRPr kumimoji="0" sz="2700" b="1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48640" indent="-274320" algn="l" rtl="0" eaLnBrk="1" latinLnBrk="0" hangingPunct="1">
        <a:spcBef>
          <a:spcPct val="20000"/>
        </a:spcBef>
        <a:buClr>
          <a:srgbClr val="EEB211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26" Type="http://schemas.openxmlformats.org/officeDocument/2006/relationships/image" Target="../media/image31.jpeg"/><Relationship Id="rId3" Type="http://schemas.openxmlformats.org/officeDocument/2006/relationships/hyperlink" Target="http://www.synergx.ca/default.aspx" TargetMode="External"/><Relationship Id="rId21" Type="http://schemas.openxmlformats.org/officeDocument/2006/relationships/image" Target="../media/image28.gif"/><Relationship Id="rId7" Type="http://schemas.openxmlformats.org/officeDocument/2006/relationships/image" Target="../media/image18.png"/><Relationship Id="rId12" Type="http://schemas.openxmlformats.org/officeDocument/2006/relationships/hyperlink" Target="http://www.google.ca/url?sa=i&amp;rct=j&amp;q=&amp;esrc=s&amp;frm=1&amp;source=images&amp;cd=&amp;docid=8KJDwTA0qC0qeM&amp;tbnid=km7XABntiOvVaM:&amp;ved=0CAUQjRw&amp;url=http://lessablotines.trophee-roses-des-sables.org/2013/01/26/le-groupe-loreal-parmi-nos-partenaires/&amp;ei=gB5fUdXmGIfY0QGxxIGwAw&amp;bvm=bv.44770516,d.dmQ&amp;psig=AFQjCNEbHEAgoW1OPHnysDvPY6SbSwXbHw&amp;ust=1365274617967351" TargetMode="External"/><Relationship Id="rId17" Type="http://schemas.openxmlformats.org/officeDocument/2006/relationships/image" Target="../media/image24.jpeg"/><Relationship Id="rId25" Type="http://schemas.openxmlformats.org/officeDocument/2006/relationships/hyperlink" Target="http://www.google.ca/url?sa=i&amp;rct=j&amp;q=&amp;esrc=s&amp;frm=1&amp;source=images&amp;cd=&amp;cad=rja&amp;docid=MQtMgaYbGmnA-M&amp;tbnid=zEHWLKteuc4J_M:&amp;ved=0CAUQjRw&amp;url=http://www.avem.fr/actualite-bathium-canada-investit-pour-augmenter-sa-production-de-batteries-lithium-metal-polymere-2194.html&amp;ei=SR1fUb36CPKy0QHUxYGYAw&amp;bvm=bv.44770516,d.dmQ&amp;psig=AFQjCNHrsmr1vCzHLXKwgGZBZTaRo8DGUw&amp;ust=1365274307276372" TargetMode="External"/><Relationship Id="rId2" Type="http://schemas.openxmlformats.org/officeDocument/2006/relationships/image" Target="../media/image15.png"/><Relationship Id="rId16" Type="http://schemas.openxmlformats.org/officeDocument/2006/relationships/hyperlink" Target="http://www.google.ca/url?sa=i&amp;rct=j&amp;q=&amp;esrc=s&amp;frm=1&amp;source=images&amp;cd=&amp;cad=rja&amp;docid=zKAL4b7X30Cn1M&amp;tbnid=rcjuBAtfHchUWM:&amp;ved=0CAUQjRw&amp;url=http://www.lesaffaires.com/fiches-entreprise/autolog/209&amp;ei=yx1fUZeVBOLh0gG7g4GoCA&amp;bvm=bv.44770516,d.dmQ&amp;psig=AFQjCNEqrGod1O69oFGDrSA5EQdni20Bnw&amp;ust=1365274434956912" TargetMode="External"/><Relationship Id="rId20" Type="http://schemas.openxmlformats.org/officeDocument/2006/relationships/image" Target="../media/image27.jpe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24" Type="http://schemas.openxmlformats.org/officeDocument/2006/relationships/image" Target="../media/image30.png"/><Relationship Id="rId5" Type="http://schemas.openxmlformats.org/officeDocument/2006/relationships/hyperlink" Target="http://www.google.ca/url?sa=i&amp;rct=j&amp;q=&amp;esrc=s&amp;frm=1&amp;source=images&amp;cd=&amp;cad=rja&amp;docid=Op0VkGfVf1c2jM&amp;tbnid=A177s2wDPtKrPM:&amp;ved=0CAUQjRw&amp;url=http://www.lesaffaires.com/fiches-entreprise/spectra-premium-les-industries/2083&amp;ei=zxxfUaP5C-mt0AHR_oH4DQ&amp;bvm=bv.44770516,d.dmQ&amp;psig=AFQjCNGgFi35k1Sq8MRfWbK6SBB1ZhA79Q&amp;ust=1365274164577189" TargetMode="External"/><Relationship Id="rId15" Type="http://schemas.openxmlformats.org/officeDocument/2006/relationships/image" Target="../media/image23.jpeg"/><Relationship Id="rId23" Type="http://schemas.openxmlformats.org/officeDocument/2006/relationships/hyperlink" Target="http://www.google.ca/url?sa=i&amp;rct=j&amp;q=&amp;esrc=s&amp;frm=1&amp;source=images&amp;cd=&amp;cad=rja&amp;docid=yQX-jN3LSr2h_M&amp;tbnid=O3cJG5zX7LRDDM:&amp;ved=0CAUQjRw&amp;url=http://www.iconmaterials.com/resources&amp;ei=-R5fUcqwG43x0wHlmIC4BA&amp;bvm=bv.44770516,d.dmQ&amp;psig=AFQjCNH0jWUG6IwzinD4Y3k-889yN5qAcw&amp;ust=1365274743032404" TargetMode="External"/><Relationship Id="rId28" Type="http://schemas.openxmlformats.org/officeDocument/2006/relationships/hyperlink" Target="http://www.google.ca/url?sa=i&amp;rct=j&amp;q=&amp;esrc=s&amp;frm=1&amp;source=images&amp;cd=&amp;cad=rja&amp;docid=EN2ScaGhqPSK-M&amp;tbnid=YCIOYYixcGyXnM:&amp;ved=0CAUQjRw&amp;url=http://www.fondationteljeunes.org/en/lassonde-inc&amp;ei=GyFfUfHXNK6M0QHHn4H4BA&amp;bvm=bv.44770516,d.dmQ&amp;psig=AFQjCNFhe-vpr0ed0xboWO_1tOqhTcA1Bg&amp;ust=1365275284194822" TargetMode="External"/><Relationship Id="rId10" Type="http://schemas.openxmlformats.org/officeDocument/2006/relationships/hyperlink" Target="http://www.google.ca/url?sa=i&amp;rct=j&amp;q=&amp;esrc=s&amp;source=images&amp;cd=&amp;cad=rja&amp;uact=8&amp;ved=0CAcQjRw&amp;url=http://www.autopartsway.com/brand.cfm?BrandName=Parker-Hannifin&amp;ei=mNtXVNmXA4_ksAT1_oCICw&amp;bvm=bv.78677474,d.aWw&amp;psig=AFQjCNF3jDTxKDujNUYPOvznCiv3tIo8TQ&amp;ust=1415130382902931" TargetMode="External"/><Relationship Id="rId19" Type="http://schemas.openxmlformats.org/officeDocument/2006/relationships/image" Target="../media/image26.jpeg"/><Relationship Id="rId4" Type="http://schemas.openxmlformats.org/officeDocument/2006/relationships/image" Target="../media/image16.png"/><Relationship Id="rId9" Type="http://schemas.openxmlformats.org/officeDocument/2006/relationships/image" Target="../media/image20.jpeg"/><Relationship Id="rId14" Type="http://schemas.openxmlformats.org/officeDocument/2006/relationships/hyperlink" Target="http://www.google.ca/url?sa=i&amp;rct=j&amp;q=&amp;esrc=s&amp;frm=1&amp;source=images&amp;cd=&amp;cad=rja&amp;docid=mYnMF5CV2u4e5M&amp;tbnid=U9-5LIg6LM1PBM:&amp;ved=0CAUQjRw&amp;url=http://www.jobillico.com/see-company/3308&amp;ei=Nx9fUdrJBIfF0AHj9YCQBg&amp;bvm=bv.44770516,d.dmQ&amp;psig=AFQjCNE2QH7FBnQJ9cFRvD8FjUXimHaLnA&amp;ust=1365274802024233" TargetMode="External"/><Relationship Id="rId22" Type="http://schemas.openxmlformats.org/officeDocument/2006/relationships/image" Target="../media/image29.png"/><Relationship Id="rId27" Type="http://schemas.openxmlformats.org/officeDocument/2006/relationships/image" Target="../media/image32.png"/><Relationship Id="rId30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28600" y="5486400"/>
            <a:ext cx="5334000" cy="990600"/>
          </a:xfrm>
        </p:spPr>
        <p:txBody>
          <a:bodyPr>
            <a:noAutofit/>
          </a:bodyPr>
          <a:lstStyle/>
          <a:p>
            <a:pPr algn="l"/>
            <a:r>
              <a:rPr lang="fr-CA" sz="2400" dirty="0">
                <a:latin typeface="Arial Black" pitchFamily="34" charset="0"/>
              </a:rPr>
              <a:t>Par Donald Turcotte, ing</a:t>
            </a:r>
            <a:r>
              <a:rPr lang="fr-CA" sz="3600" dirty="0">
                <a:latin typeface="Arial Black" pitchFamily="34" charset="0"/>
              </a:rPr>
              <a:t>.</a:t>
            </a:r>
          </a:p>
          <a:p>
            <a:pPr algn="l"/>
            <a:r>
              <a:rPr lang="fr-CA" sz="1600" dirty="0">
                <a:latin typeface="Arial Black" pitchFamily="34" charset="0"/>
              </a:rPr>
              <a:t>Président Directeur général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47800" y="2286000"/>
            <a:ext cx="9296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L’automatisation</a:t>
            </a:r>
            <a:r>
              <a:rPr lang="fr-CA" sz="5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fr-CA" sz="5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au cœur du manufacturier innovant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0918" y="285728"/>
            <a:ext cx="11506282" cy="933472"/>
          </a:xfrm>
        </p:spPr>
        <p:txBody>
          <a:bodyPr>
            <a:normAutofit/>
          </a:bodyPr>
          <a:lstStyle/>
          <a:p>
            <a:r>
              <a:rPr lang="fr-CA" sz="3600" dirty="0"/>
              <a:t>Conditions de succès / Bonnes pratiques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12115800" cy="4921956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fr-CA" sz="2700" spc="-70" dirty="0"/>
              <a:t>Respecter les principes de « Lean </a:t>
            </a:r>
            <a:r>
              <a:rPr lang="fr-CA" sz="2700" spc="-70" dirty="0" err="1"/>
              <a:t>Manufacturing</a:t>
            </a:r>
            <a:r>
              <a:rPr lang="fr-CA" sz="2700" spc="-70" dirty="0"/>
              <a:t> »</a:t>
            </a:r>
          </a:p>
          <a:p>
            <a:pPr>
              <a:lnSpc>
                <a:spcPts val="2500"/>
              </a:lnSpc>
              <a:spcBef>
                <a:spcPts val="1500"/>
              </a:spcBef>
            </a:pPr>
            <a:r>
              <a:rPr lang="fr-CA" sz="2700" spc="-70" dirty="0"/>
              <a:t>Choisir un équipementier avec lequel vous et votre équipe allez vous impliquer, partager et collaborer</a:t>
            </a:r>
          </a:p>
          <a:p>
            <a:pPr>
              <a:lnSpc>
                <a:spcPts val="2500"/>
              </a:lnSpc>
              <a:spcBef>
                <a:spcPts val="1500"/>
              </a:spcBef>
            </a:pPr>
            <a:r>
              <a:rPr lang="fr-CA" sz="2700" spc="-70" dirty="0"/>
              <a:t>Impliquer l’équipementier tôt dans le </a:t>
            </a:r>
            <a:r>
              <a:rPr lang="fr-CA" sz="2700" spc="-70" dirty="0" smtClean="0"/>
              <a:t>processus, dès </a:t>
            </a:r>
            <a:r>
              <a:rPr lang="fr-CA" sz="2700" spc="-70" smtClean="0"/>
              <a:t>le design </a:t>
            </a:r>
            <a:r>
              <a:rPr lang="fr-CA" sz="2700" spc="-70" dirty="0" smtClean="0"/>
              <a:t>du produit</a:t>
            </a:r>
            <a:endParaRPr lang="fr-CA" sz="2700" spc="-70" dirty="0"/>
          </a:p>
          <a:p>
            <a:pPr>
              <a:lnSpc>
                <a:spcPts val="2500"/>
              </a:lnSpc>
              <a:spcBef>
                <a:spcPts val="1500"/>
              </a:spcBef>
            </a:pPr>
            <a:r>
              <a:rPr lang="fr-CA" sz="2700" spc="-70" dirty="0"/>
              <a:t>Déterminer les opportunités d’automatisation</a:t>
            </a:r>
          </a:p>
          <a:p>
            <a:pPr>
              <a:lnSpc>
                <a:spcPts val="2500"/>
              </a:lnSpc>
              <a:spcBef>
                <a:spcPts val="1500"/>
              </a:spcBef>
            </a:pPr>
            <a:r>
              <a:rPr lang="fr-CA" sz="2700" spc="-70" dirty="0"/>
              <a:t>Choisir un projet avec le retour sur investissement voulu</a:t>
            </a:r>
          </a:p>
          <a:p>
            <a:pPr>
              <a:lnSpc>
                <a:spcPts val="2500"/>
              </a:lnSpc>
              <a:spcBef>
                <a:spcPts val="1500"/>
              </a:spcBef>
            </a:pPr>
            <a:r>
              <a:rPr lang="fr-CA" sz="2700" spc="-70" dirty="0"/>
              <a:t>Faire attention au piège de </a:t>
            </a:r>
            <a:r>
              <a:rPr lang="fr-CA" sz="2700" spc="-70" dirty="0" smtClean="0"/>
              <a:t>prioriser de sauver </a:t>
            </a:r>
            <a:r>
              <a:rPr lang="fr-CA" sz="2700" spc="-70" dirty="0"/>
              <a:t>des coûts à l’étape du développement</a:t>
            </a:r>
          </a:p>
          <a:p>
            <a:pPr>
              <a:lnSpc>
                <a:spcPts val="2500"/>
              </a:lnSpc>
              <a:spcBef>
                <a:spcPts val="1500"/>
              </a:spcBef>
            </a:pPr>
            <a:r>
              <a:rPr lang="fr-CA" sz="2700" spc="-70" dirty="0"/>
              <a:t>Diviser les projets à risque en étapes</a:t>
            </a:r>
          </a:p>
          <a:p>
            <a:pPr>
              <a:lnSpc>
                <a:spcPts val="2500"/>
              </a:lnSpc>
              <a:spcBef>
                <a:spcPts val="1500"/>
              </a:spcBef>
            </a:pPr>
            <a:r>
              <a:rPr lang="fr-CA" sz="2700" spc="-70" dirty="0"/>
              <a:t>Tirer profit du 4.0 à travers une automatisation conçue avec une vision 4.0</a:t>
            </a:r>
          </a:p>
          <a:p>
            <a:endParaRPr lang="fr-C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95400"/>
            <a:ext cx="1600200" cy="2895599"/>
          </a:xfrm>
          <a:prstGeom prst="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fr-CA" dirty="0"/>
          </a:p>
        </p:txBody>
      </p:sp>
      <p:pic>
        <p:nvPicPr>
          <p:cNvPr id="4" name="Espace réservé du contenu 3" descr="ensemble, créons de la valeur.png"/>
          <p:cNvPicPr>
            <a:picLocks noChangeAspect="1"/>
          </p:cNvPicPr>
          <p:nvPr/>
        </p:nvPicPr>
        <p:blipFill rotWithShape="1">
          <a:blip r:embed="rId2" cstate="print"/>
          <a:srcRect t="24100"/>
          <a:stretch/>
        </p:blipFill>
        <p:spPr>
          <a:xfrm>
            <a:off x="196387" y="4233022"/>
            <a:ext cx="11811000" cy="14399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6" name="Rectangle 5"/>
          <p:cNvSpPr/>
          <p:nvPr/>
        </p:nvSpPr>
        <p:spPr>
          <a:xfrm>
            <a:off x="1676400" y="4673134"/>
            <a:ext cx="8839200" cy="685800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lang="fr-CA" dirty="0"/>
          </a:p>
        </p:txBody>
      </p:sp>
      <p:sp>
        <p:nvSpPr>
          <p:cNvPr id="5" name="Titre 2"/>
          <p:cNvSpPr>
            <a:spLocks noGrp="1"/>
          </p:cNvSpPr>
          <p:nvPr>
            <p:ph type="ctrTitle"/>
          </p:nvPr>
        </p:nvSpPr>
        <p:spPr>
          <a:xfrm>
            <a:off x="1644187" y="4715156"/>
            <a:ext cx="8839200" cy="685800"/>
          </a:xfrm>
        </p:spPr>
        <p:txBody>
          <a:bodyPr anchor="t" anchorCtr="0">
            <a:normAutofit fontScale="90000"/>
          </a:bodyPr>
          <a:lstStyle/>
          <a:p>
            <a:pPr algn="ctr"/>
            <a:r>
              <a:rPr lang="fr-CA" sz="4000" dirty="0">
                <a:solidFill>
                  <a:schemeClr val="bg1">
                    <a:lumMod val="95000"/>
                  </a:schemeClr>
                </a:solidFill>
              </a:rPr>
              <a:t>Ensemble, créons de la valeur!</a:t>
            </a:r>
            <a:endParaRPr lang="fr-CA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1295400"/>
            <a:ext cx="8763000" cy="2895599"/>
          </a:xfrm>
          <a:prstGeom prst="rect">
            <a:avLst/>
          </a:prstGeom>
          <a:solidFill>
            <a:schemeClr val="bg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lang="fr-CA" dirty="0"/>
          </a:p>
        </p:txBody>
      </p:sp>
      <p:pic>
        <p:nvPicPr>
          <p:cNvPr id="10" name="Picture 3" descr="http://www.synergx.ca/images/logos/synergx_logo_173_69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669" y="3346569"/>
            <a:ext cx="1437977" cy="5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http://www.lesaffaires.com/uploads/images/original/9f67351cadbea05b2931b159fe63532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5503" y="3033331"/>
            <a:ext cx="1524000" cy="7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9498" y="2300459"/>
            <a:ext cx="1371600" cy="5807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5" name="Picture 20" descr="Groupe Permacon – Centre de R&amp;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7431" y="3312131"/>
            <a:ext cx="893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https://gallery.mailchimp.com/bdc24c69f96a77ec805a880e4/images/Logo_Raufos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8973" y="2495338"/>
            <a:ext cx="1371600" cy="281957"/>
          </a:xfrm>
          <a:prstGeom prst="rect">
            <a:avLst/>
          </a:prstGeom>
          <a:noFill/>
        </p:spPr>
      </p:pic>
      <p:pic>
        <p:nvPicPr>
          <p:cNvPr id="23" name="Picture 4" descr="https://encrypted-tbn2.gstatic.com/images?q=tbn:ANd9GcQHLG3kRG-94tTTzMg3wamyJG5q8TPxysZ4vyv8hdSzR7w8m3tu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30658" y="2552698"/>
            <a:ext cx="1524000" cy="457200"/>
          </a:xfrm>
          <a:prstGeom prst="rect">
            <a:avLst/>
          </a:prstGeom>
          <a:noFill/>
        </p:spPr>
      </p:pic>
      <p:sp>
        <p:nvSpPr>
          <p:cNvPr id="24" name="Titre 14"/>
          <p:cNvSpPr txBox="1">
            <a:spLocks/>
          </p:cNvSpPr>
          <p:nvPr/>
        </p:nvSpPr>
        <p:spPr>
          <a:xfrm>
            <a:off x="228600" y="285728"/>
            <a:ext cx="10010804" cy="78581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CA" sz="4000" b="1" dirty="0">
                <a:solidFill>
                  <a:srgbClr val="F15B28"/>
                </a:solidFill>
                <a:latin typeface="Arial" pitchFamily="34" charset="0"/>
                <a:ea typeface="+mj-ea"/>
                <a:cs typeface="Arial" pitchFamily="34" charset="0"/>
              </a:rPr>
              <a:t>Une culture du </a:t>
            </a:r>
            <a:r>
              <a:rPr lang="fr-CA" sz="4000" dirty="0"/>
              <a:t>« </a:t>
            </a:r>
            <a:r>
              <a:rPr lang="fr-CA" sz="4000" b="1" dirty="0">
                <a:solidFill>
                  <a:srgbClr val="F15B28"/>
                </a:solidFill>
                <a:latin typeface="Arial" pitchFamily="34" charset="0"/>
                <a:ea typeface="+mj-ea"/>
                <a:cs typeface="Arial" pitchFamily="34" charset="0"/>
              </a:rPr>
              <a:t>fait-chez-nous</a:t>
            </a:r>
            <a:r>
              <a:rPr lang="fr-CA" sz="4000" dirty="0"/>
              <a:t> »</a:t>
            </a:r>
            <a:endParaRPr lang="fr-CA" sz="4000" b="1" dirty="0">
              <a:solidFill>
                <a:srgbClr val="F15B28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" name="Picture 22" descr="http://lessablotines.trophee-roses-des-sables.org/files/2013/01/4b5l1kng.gif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 t="29478" b="37924"/>
          <a:stretch>
            <a:fillRect/>
          </a:stretch>
        </p:blipFill>
        <p:spPr bwMode="auto">
          <a:xfrm>
            <a:off x="3706770" y="3591289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6" descr="http://www.jobillico.com/medias/exponent/3308/images/logo_4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 t="14020" r="7313" b="16582"/>
          <a:stretch>
            <a:fillRect/>
          </a:stretch>
        </p:blipFill>
        <p:spPr bwMode="auto">
          <a:xfrm>
            <a:off x="9820120" y="2806657"/>
            <a:ext cx="1676400" cy="75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8" descr="http://www.lesaffaires.com/uploads/images/original/a89ab8028eecc3147f33a0c105058ad8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 t="32900" b="5489"/>
          <a:stretch>
            <a:fillRect/>
          </a:stretch>
        </p:blipFill>
        <p:spPr bwMode="auto">
          <a:xfrm>
            <a:off x="2551625" y="2685433"/>
            <a:ext cx="15851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textreme.com/assets/u/page-content/Home_B2C_B2B/Licensed_user_logos/Bauer-Hockey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8" cstate="print"/>
          <a:srcRect t="41892" b="41892"/>
          <a:stretch>
            <a:fillRect/>
          </a:stretch>
        </p:blipFill>
        <p:spPr bwMode="auto">
          <a:xfrm>
            <a:off x="2057696" y="2326790"/>
            <a:ext cx="1435100" cy="232719"/>
          </a:xfrm>
          <a:prstGeom prst="rect">
            <a:avLst/>
          </a:prstGeom>
          <a:noFill/>
        </p:spPr>
      </p:pic>
      <p:pic>
        <p:nvPicPr>
          <p:cNvPr id="4102" name="Picture 6" descr="http://mb.cision.com/Public/1438/logo/94bcbb0ed82cb771_org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73146" y="1424959"/>
            <a:ext cx="2241096" cy="685800"/>
          </a:xfrm>
          <a:prstGeom prst="rect">
            <a:avLst/>
          </a:prstGeom>
          <a:noFill/>
        </p:spPr>
      </p:pic>
      <p:pic>
        <p:nvPicPr>
          <p:cNvPr id="4104" name="Picture 8" descr="http://images.jobboom.com/logo/recrutement/fr/G108214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165037" y="1575181"/>
            <a:ext cx="1447800" cy="579120"/>
          </a:xfrm>
          <a:prstGeom prst="rect">
            <a:avLst/>
          </a:prstGeom>
          <a:noFill/>
        </p:spPr>
      </p:pic>
      <p:pic>
        <p:nvPicPr>
          <p:cNvPr id="4106" name="Picture 10" descr="http://www.giantinc.com/images/Giant-Canada-Fr300.gif"/>
          <p:cNvPicPr>
            <a:picLocks noChangeAspect="1" noChangeArrowheads="1"/>
          </p:cNvPicPr>
          <p:nvPr/>
        </p:nvPicPr>
        <p:blipFill>
          <a:blip r:embed="rId21" cstate="print"/>
          <a:srcRect b="20752"/>
          <a:stretch>
            <a:fillRect/>
          </a:stretch>
        </p:blipFill>
        <p:spPr bwMode="auto">
          <a:xfrm>
            <a:off x="1661535" y="3497157"/>
            <a:ext cx="1726284" cy="465138"/>
          </a:xfrm>
          <a:prstGeom prst="rect">
            <a:avLst/>
          </a:prstGeom>
          <a:noFill/>
        </p:spPr>
      </p:pic>
      <p:pic>
        <p:nvPicPr>
          <p:cNvPr id="4108" name="Picture 12" descr="http://upload.wikimedia.org/wikipedia/fr/b/bc/Parmalat_Logo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590451" y="1387816"/>
            <a:ext cx="1524000" cy="710961"/>
          </a:xfrm>
          <a:prstGeom prst="rect">
            <a:avLst/>
          </a:prstGeom>
          <a:noFill/>
        </p:spPr>
      </p:pic>
      <p:pic>
        <p:nvPicPr>
          <p:cNvPr id="17" name="Picture 24" descr="http://www.iconmaterials.com/core/files/iconmaterials/uploads/images/Oldcastle%20Outlines%20Green.pn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0154160" y="1572923"/>
            <a:ext cx="1437995" cy="41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www.avem.fr/img/news/2011/bathium_logo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 b="9236"/>
          <a:stretch>
            <a:fillRect/>
          </a:stretch>
        </p:blipFill>
        <p:spPr bwMode="auto">
          <a:xfrm>
            <a:off x="9871931" y="1988576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4935822" y="1840811"/>
            <a:ext cx="1921206" cy="361157"/>
          </a:xfrm>
          <a:prstGeom prst="rect">
            <a:avLst/>
          </a:prstGeom>
        </p:spPr>
      </p:pic>
      <p:pic>
        <p:nvPicPr>
          <p:cNvPr id="45" name="Picture 32" descr="http://www.fondationteljeunes.org/files/teljeunes/lassonde.png?1299880059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/>
          <a:srcRect l="15462" t="10308" r="17533" b="12380"/>
          <a:stretch>
            <a:fillRect/>
          </a:stretch>
        </p:blipFill>
        <p:spPr bwMode="auto">
          <a:xfrm>
            <a:off x="8857801" y="1930744"/>
            <a:ext cx="8585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0"/>
          <p:cNvPicPr>
            <a:picLocks noChangeAspect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9321496" y="3749052"/>
            <a:ext cx="1143000" cy="3398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5257800" y="3055934"/>
            <a:ext cx="6019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R&amp;D</a:t>
            </a: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28600" y="285728"/>
            <a:ext cx="11734800" cy="933472"/>
          </a:xfrm>
        </p:spPr>
        <p:txBody>
          <a:bodyPr anchor="t">
            <a:noAutofit/>
          </a:bodyPr>
          <a:lstStyle/>
          <a:p>
            <a:r>
              <a:rPr lang="fr-CA" sz="1500" dirty="0"/>
              <a:t/>
            </a:r>
            <a:br>
              <a:rPr lang="fr-CA" sz="1500" dirty="0"/>
            </a:br>
            <a:r>
              <a:rPr lang="fr-CA" sz="3600" dirty="0"/>
              <a:t>Partenaire de votre automatisation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11811000" cy="2438400"/>
          </a:xfrm>
        </p:spPr>
        <p:txBody>
          <a:bodyPr>
            <a:normAutofit fontScale="70000" lnSpcReduction="20000"/>
          </a:bodyPr>
          <a:lstStyle/>
          <a:p>
            <a:pPr lvl="1">
              <a:buNone/>
            </a:pPr>
            <a:r>
              <a:rPr lang="en-CA" sz="1900" dirty="0"/>
              <a:t>	</a:t>
            </a:r>
          </a:p>
          <a:p>
            <a:pPr lvl="1">
              <a:buNone/>
            </a:pPr>
            <a:endParaRPr lang="en-CA" sz="1900" dirty="0"/>
          </a:p>
          <a:p>
            <a:pPr lvl="1">
              <a:buNone/>
            </a:pPr>
            <a:endParaRPr lang="en-CA" sz="1900" dirty="0"/>
          </a:p>
          <a:p>
            <a:pPr lvl="1">
              <a:buNone/>
            </a:pPr>
            <a:endParaRPr lang="en-CA" sz="1900" b="1" dirty="0">
              <a:solidFill>
                <a:srgbClr val="F15B28"/>
              </a:solidFill>
            </a:endParaRPr>
          </a:p>
          <a:p>
            <a:pPr lvl="1" algn="r">
              <a:buNone/>
            </a:pPr>
            <a:endParaRPr lang="fr-CA" sz="6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ctr">
              <a:buNone/>
            </a:pPr>
            <a:r>
              <a:rPr lang="fr-CA" sz="7500" b="1" dirty="0">
                <a:solidFill>
                  <a:srgbClr val="F15B28"/>
                </a:solidFill>
              </a:rPr>
              <a:t>Clé en main - </a:t>
            </a:r>
            <a:r>
              <a:rPr lang="fr-CA" sz="7500" b="1" i="1" dirty="0">
                <a:solidFill>
                  <a:srgbClr val="F15B28"/>
                </a:solidFill>
              </a:rPr>
              <a:t>One stop shop  </a:t>
            </a:r>
            <a:endParaRPr lang="fr-CA" sz="7500" i="1" dirty="0">
              <a:solidFill>
                <a:srgbClr val="F15B28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1347" y="1681784"/>
            <a:ext cx="23567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Génik conseil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45362" y="4010830"/>
            <a:ext cx="17620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Ingénierie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753600" y="1681783"/>
            <a:ext cx="19832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Fabrication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581401" y="2057401"/>
            <a:ext cx="43957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Assemblage et installation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8600" y="4504073"/>
            <a:ext cx="18149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Formation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23285" y="5397645"/>
            <a:ext cx="33233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Service après vente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0918" y="285728"/>
            <a:ext cx="11506282" cy="879786"/>
          </a:xfrm>
        </p:spPr>
        <p:txBody>
          <a:bodyPr>
            <a:normAutofit/>
          </a:bodyPr>
          <a:lstStyle/>
          <a:p>
            <a:r>
              <a:rPr lang="fr-CA" sz="3200" dirty="0"/>
              <a:t>Machine d’application de becs verseurs 			1991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590" r="1410" b="3031"/>
          <a:stretch/>
        </p:blipFill>
        <p:spPr>
          <a:xfrm>
            <a:off x="7620000" y="3349955"/>
            <a:ext cx="4422479" cy="231998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29600" y="1165514"/>
            <a:ext cx="2828026" cy="220419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1295400"/>
            <a:ext cx="7198501" cy="4819233"/>
          </a:xfrm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5257800" y="3055934"/>
            <a:ext cx="6019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R&amp;D</a:t>
            </a: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28600" y="285728"/>
            <a:ext cx="11734800" cy="933472"/>
          </a:xfrm>
        </p:spPr>
        <p:txBody>
          <a:bodyPr anchor="t">
            <a:noAutofit/>
          </a:bodyPr>
          <a:lstStyle/>
          <a:p>
            <a:r>
              <a:rPr lang="fr-CA" sz="1500" dirty="0"/>
              <a:t/>
            </a:r>
            <a:br>
              <a:rPr lang="fr-CA" sz="1500" dirty="0"/>
            </a:br>
            <a:r>
              <a:rPr lang="fr-CA" sz="3600" dirty="0"/>
              <a:t>Partenaire de votre automatisation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11811000" cy="2438400"/>
          </a:xfrm>
        </p:spPr>
        <p:txBody>
          <a:bodyPr>
            <a:normAutofit fontScale="70000" lnSpcReduction="20000"/>
          </a:bodyPr>
          <a:lstStyle/>
          <a:p>
            <a:pPr lvl="1">
              <a:buNone/>
            </a:pPr>
            <a:r>
              <a:rPr lang="en-CA" sz="1900" dirty="0"/>
              <a:t>	</a:t>
            </a:r>
          </a:p>
          <a:p>
            <a:pPr lvl="1">
              <a:buNone/>
            </a:pPr>
            <a:endParaRPr lang="en-CA" sz="1900" dirty="0"/>
          </a:p>
          <a:p>
            <a:pPr lvl="1">
              <a:buNone/>
            </a:pPr>
            <a:endParaRPr lang="en-CA" sz="1900" dirty="0"/>
          </a:p>
          <a:p>
            <a:pPr lvl="1">
              <a:buNone/>
            </a:pPr>
            <a:endParaRPr lang="en-CA" sz="1900" b="1" dirty="0">
              <a:solidFill>
                <a:srgbClr val="F15B28"/>
              </a:solidFill>
            </a:endParaRPr>
          </a:p>
          <a:p>
            <a:pPr lvl="1" algn="r">
              <a:buNone/>
            </a:pPr>
            <a:endParaRPr lang="fr-CA" sz="6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ctr">
              <a:buNone/>
            </a:pPr>
            <a:r>
              <a:rPr lang="fr-CA" sz="7500" b="1" dirty="0">
                <a:solidFill>
                  <a:srgbClr val="F15B28"/>
                </a:solidFill>
              </a:rPr>
              <a:t>Clé en main - </a:t>
            </a:r>
            <a:r>
              <a:rPr lang="fr-CA" sz="7500" b="1" i="1" dirty="0">
                <a:solidFill>
                  <a:srgbClr val="F15B28"/>
                </a:solidFill>
              </a:rPr>
              <a:t>One stop shop  </a:t>
            </a:r>
            <a:endParaRPr lang="fr-CA" sz="7500" i="1" dirty="0">
              <a:solidFill>
                <a:srgbClr val="F15B28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1347" y="1681784"/>
            <a:ext cx="23567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Génik conseil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45362" y="4010830"/>
            <a:ext cx="17620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Ingénierie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753600" y="1681783"/>
            <a:ext cx="19832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Fabrication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581401" y="2057401"/>
            <a:ext cx="43957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Assemblage et installation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8600" y="4504073"/>
            <a:ext cx="18149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Formation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23285" y="5397645"/>
            <a:ext cx="33233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Service après vente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0918" y="285728"/>
            <a:ext cx="11506282" cy="933472"/>
          </a:xfrm>
        </p:spPr>
        <p:txBody>
          <a:bodyPr>
            <a:normAutofit/>
          </a:bodyPr>
          <a:lstStyle/>
          <a:p>
            <a:r>
              <a:rPr lang="fr-CA" sz="3600" dirty="0"/>
              <a:t>« Clipping machine »</a:t>
            </a:r>
          </a:p>
        </p:txBody>
      </p:sp>
      <p:pic>
        <p:nvPicPr>
          <p:cNvPr id="4" name="Picture 4" descr="C:\mes documents\Donald\Genik\Présentation 22-05-05\Clipping 120LP-A-1-M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/>
          <a:srcRect l="3261" t="8696" b="4348"/>
          <a:stretch/>
        </p:blipFill>
        <p:spPr>
          <a:xfrm>
            <a:off x="838200" y="1219200"/>
            <a:ext cx="7799070" cy="5257800"/>
          </a:xfrm>
          <a:prstGeom prst="rect">
            <a:avLst/>
          </a:prstGeom>
          <a:ln>
            <a:noFill/>
          </a:ln>
          <a:effectLst>
            <a:softEdge rad="1397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5257800" y="3055934"/>
            <a:ext cx="6019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R&amp;D</a:t>
            </a: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28600" y="285728"/>
            <a:ext cx="11734800" cy="933472"/>
          </a:xfrm>
        </p:spPr>
        <p:txBody>
          <a:bodyPr anchor="t">
            <a:noAutofit/>
          </a:bodyPr>
          <a:lstStyle/>
          <a:p>
            <a:r>
              <a:rPr lang="fr-CA" sz="1500" dirty="0"/>
              <a:t/>
            </a:r>
            <a:br>
              <a:rPr lang="fr-CA" sz="1500" dirty="0"/>
            </a:br>
            <a:r>
              <a:rPr lang="fr-CA" sz="3600" dirty="0"/>
              <a:t>Partenaire de votre automatisation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11811000" cy="2438400"/>
          </a:xfrm>
        </p:spPr>
        <p:txBody>
          <a:bodyPr>
            <a:normAutofit fontScale="70000" lnSpcReduction="20000"/>
          </a:bodyPr>
          <a:lstStyle/>
          <a:p>
            <a:pPr lvl="1">
              <a:buNone/>
            </a:pPr>
            <a:r>
              <a:rPr lang="en-CA" sz="1900" dirty="0"/>
              <a:t>	</a:t>
            </a:r>
          </a:p>
          <a:p>
            <a:pPr lvl="1">
              <a:buNone/>
            </a:pPr>
            <a:endParaRPr lang="en-CA" sz="1900" dirty="0"/>
          </a:p>
          <a:p>
            <a:pPr lvl="1">
              <a:buNone/>
            </a:pPr>
            <a:endParaRPr lang="en-CA" sz="1900" dirty="0"/>
          </a:p>
          <a:p>
            <a:pPr lvl="1">
              <a:buNone/>
            </a:pPr>
            <a:endParaRPr lang="en-CA" sz="1900" b="1" dirty="0">
              <a:solidFill>
                <a:srgbClr val="F15B28"/>
              </a:solidFill>
            </a:endParaRPr>
          </a:p>
          <a:p>
            <a:pPr lvl="1" algn="r">
              <a:buNone/>
            </a:pPr>
            <a:endParaRPr lang="fr-CA" sz="6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ctr">
              <a:buNone/>
            </a:pPr>
            <a:r>
              <a:rPr lang="fr-CA" sz="7500" b="1" dirty="0">
                <a:solidFill>
                  <a:srgbClr val="F15B28"/>
                </a:solidFill>
              </a:rPr>
              <a:t>Clé en main - </a:t>
            </a:r>
            <a:r>
              <a:rPr lang="fr-CA" sz="7500" b="1" i="1" dirty="0">
                <a:solidFill>
                  <a:srgbClr val="F15B28"/>
                </a:solidFill>
              </a:rPr>
              <a:t>One stop shop  </a:t>
            </a:r>
            <a:endParaRPr lang="fr-CA" sz="7500" i="1" dirty="0">
              <a:solidFill>
                <a:srgbClr val="F15B28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1347" y="1681784"/>
            <a:ext cx="23567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Génik conseil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45362" y="4010830"/>
            <a:ext cx="17620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Ingénierie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753600" y="1681783"/>
            <a:ext cx="19832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Fabrication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581401" y="2057401"/>
            <a:ext cx="43957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Assemblage et installation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8600" y="4504073"/>
            <a:ext cx="18149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Formation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23285" y="5397645"/>
            <a:ext cx="33233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Service après vente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0918" y="285728"/>
            <a:ext cx="11506282" cy="933472"/>
          </a:xfrm>
        </p:spPr>
        <p:txBody>
          <a:bodyPr>
            <a:normAutofit/>
          </a:bodyPr>
          <a:lstStyle/>
          <a:p>
            <a:r>
              <a:rPr lang="fr-CA" sz="3600" dirty="0"/>
              <a:t>Cellule d’assemblage de piles électriques </a:t>
            </a:r>
          </a:p>
        </p:txBody>
      </p:sp>
      <p:pic>
        <p:nvPicPr>
          <p:cNvPr id="1026" name="Picture 2" descr="D:\Documents\Photos\Marketing\P1000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6858000" cy="51435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10210800" cy="598289"/>
          </a:xfrm>
        </p:spPr>
        <p:txBody>
          <a:bodyPr vert="horz" lIns="64291" tIns="32146" rIns="64291" bIns="32146" anchor="b">
            <a:noAutofit/>
          </a:bodyPr>
          <a:lstStyle/>
          <a:p>
            <a:r>
              <a:rPr lang="fr-CA" sz="4000" dirty="0"/>
              <a:t>Témoignage</a:t>
            </a:r>
            <a:endParaRPr lang="fr-BE" sz="4000" baseline="30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11582400" cy="4267200"/>
          </a:xfrm>
        </p:spPr>
        <p:txBody>
          <a:bodyPr vert="horz" lIns="64291" tIns="32146" rIns="64291" bIns="32146" anchor="ctr">
            <a:noAutofit/>
          </a:bodyPr>
          <a:lstStyle/>
          <a:p>
            <a:pPr marL="0" indent="0">
              <a:lnSpc>
                <a:spcPts val="4500"/>
              </a:lnSpc>
              <a:spcBef>
                <a:spcPts val="2400"/>
              </a:spcBef>
              <a:spcAft>
                <a:spcPts val="844"/>
              </a:spcAft>
              <a:buNone/>
              <a:defRPr/>
            </a:pPr>
            <a:r>
              <a:rPr lang="en-CA" sz="3200" dirty="0"/>
              <a:t>« Ce qui est très positif dans la démarche </a:t>
            </a:r>
            <a:r>
              <a:rPr lang="en-CA" sz="4000" b="1" dirty="0">
                <a:solidFill>
                  <a:srgbClr val="F15B28"/>
                </a:solidFill>
              </a:rPr>
              <a:t>G-KDM</a:t>
            </a:r>
            <a:r>
              <a:rPr lang="en-CA" sz="4000" b="1" baseline="30000" dirty="0">
                <a:solidFill>
                  <a:srgbClr val="F15B28"/>
                </a:solidFill>
              </a:rPr>
              <a:t>MD</a:t>
            </a:r>
            <a:r>
              <a:rPr lang="en-CA" sz="3200" dirty="0"/>
              <a:t> c’est qu’elle permet </a:t>
            </a:r>
            <a:r>
              <a:rPr lang="en-CA" sz="4000" b="1" dirty="0">
                <a:solidFill>
                  <a:srgbClr val="FFFF00"/>
                </a:solidFill>
              </a:rPr>
              <a:t>d’allier nos forces </a:t>
            </a:r>
            <a:r>
              <a:rPr lang="en-CA" sz="3200" dirty="0"/>
              <a:t>(nos connaissances du procédé) et les vôtres (vos connaissances de l’automatisation), afin de trouver des solutions à nos projets de développement technique simples ou complexes. »</a:t>
            </a:r>
            <a:endParaRPr lang="en-CA" sz="2000" dirty="0"/>
          </a:p>
          <a:p>
            <a:pPr marL="0" indent="0" algn="r">
              <a:spcBef>
                <a:spcPts val="844"/>
              </a:spcBef>
              <a:spcAft>
                <a:spcPts val="844"/>
              </a:spcAft>
              <a:buNone/>
              <a:defRPr/>
            </a:pPr>
            <a:r>
              <a:rPr lang="en-CA" sz="2000" dirty="0"/>
              <a:t>M. J.L. Monfort, Directeur général, Bathium Canada</a:t>
            </a:r>
          </a:p>
          <a:p>
            <a:pPr>
              <a:spcBef>
                <a:spcPts val="844"/>
              </a:spcBef>
              <a:spcAft>
                <a:spcPts val="844"/>
              </a:spcAft>
              <a:buFont typeface="Wingdings" pitchFamily="2" charset="2"/>
              <a:buChar char="ü"/>
              <a:defRPr/>
            </a:pPr>
            <a:endParaRPr lang="fr-CA" sz="1700" dirty="0">
              <a:solidFill>
                <a:schemeClr val="tx2"/>
              </a:solidFill>
            </a:endParaRPr>
          </a:p>
        </p:txBody>
      </p:sp>
      <p:sp>
        <p:nvSpPr>
          <p:cNvPr id="11268" name="ZoneTexte 3"/>
          <p:cNvSpPr txBox="1">
            <a:spLocks noChangeArrowheads="1"/>
          </p:cNvSpPr>
          <p:nvPr/>
        </p:nvSpPr>
        <p:spPr bwMode="auto">
          <a:xfrm>
            <a:off x="9994926" y="6112372"/>
            <a:ext cx="353839" cy="23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fr-CA" sz="1100" dirty="0"/>
              <a:t>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0918" y="285728"/>
            <a:ext cx="11506282" cy="954670"/>
          </a:xfrm>
        </p:spPr>
        <p:txBody>
          <a:bodyPr>
            <a:normAutofit/>
          </a:bodyPr>
          <a:lstStyle/>
          <a:p>
            <a:r>
              <a:rPr lang="fr-CA" sz="3600" dirty="0"/>
              <a:t>Vidéo de </a:t>
            </a:r>
            <a:r>
              <a:rPr lang="fr-CA" sz="3600" dirty="0" err="1"/>
              <a:t>Spectra</a:t>
            </a:r>
            <a:r>
              <a:rPr lang="fr-CA" sz="3600" dirty="0"/>
              <a:t> Premium Industries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87313" indent="0">
              <a:buNone/>
            </a:pPr>
            <a:endParaRPr lang="fr-CA" dirty="0"/>
          </a:p>
          <a:p>
            <a:pPr marL="87313" indent="0">
              <a:buNone/>
            </a:pPr>
            <a:endParaRPr lang="fr-CA" dirty="0"/>
          </a:p>
          <a:p>
            <a:pPr marL="87313" indent="0">
              <a:buNone/>
            </a:pPr>
            <a:endParaRPr lang="fr-CA" dirty="0"/>
          </a:p>
          <a:p>
            <a:pPr marL="87313" indent="0">
              <a:buNone/>
            </a:pPr>
            <a:endParaRPr lang="fr-CA" dirty="0"/>
          </a:p>
          <a:p>
            <a:pPr marL="87313" indent="0">
              <a:buNone/>
            </a:pPr>
            <a:endParaRPr lang="fr-CA" dirty="0"/>
          </a:p>
          <a:p>
            <a:pPr marL="87313" indent="0">
              <a:buNone/>
            </a:pPr>
            <a:endParaRPr lang="fr-CA" dirty="0"/>
          </a:p>
          <a:p>
            <a:pPr marL="87313" indent="0">
              <a:buNone/>
            </a:pPr>
            <a:endParaRPr lang="fr-CA" dirty="0"/>
          </a:p>
          <a:p>
            <a:pPr marL="87313" indent="0">
              <a:buNone/>
            </a:pPr>
            <a:endParaRPr lang="fr-CA" dirty="0"/>
          </a:p>
          <a:p>
            <a:pPr marL="87313" indent="0">
              <a:buNone/>
            </a:pP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438400"/>
            <a:ext cx="6248399" cy="20881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èle_présentation power point_Génik_fév.09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solidFill>
          <a:srgbClr val="DAE2E6"/>
        </a:solidFill>
        <a:ln w="15875" cap="rnd" cmpd="sng" algn="ctr">
          <a:noFill/>
          <a:prstDash val="solid"/>
        </a:ln>
        <a:effectLst/>
      </a:spPr>
      <a:bodyPr anchor="ctr"/>
      <a:lstStyle>
        <a:defPPr algn="ctr" eaLnBrk="1" latinLnBrk="0" hangingPunct="1">
          <a:defRPr kumimoji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7525</TotalTime>
  <Words>97</Words>
  <Application>Microsoft Office PowerPoint</Application>
  <PresentationFormat>Personnalisé</PresentationFormat>
  <Paragraphs>75</Paragraphs>
  <Slides>11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Modèle_présentation power point_Génik_fév.09</vt:lpstr>
      <vt:lpstr>Diapositive 1</vt:lpstr>
      <vt:lpstr> Partenaire de votre automatisation</vt:lpstr>
      <vt:lpstr>Machine d’application de becs verseurs    1991</vt:lpstr>
      <vt:lpstr> Partenaire de votre automatisation</vt:lpstr>
      <vt:lpstr>« Clipping machine »</vt:lpstr>
      <vt:lpstr> Partenaire de votre automatisation</vt:lpstr>
      <vt:lpstr>Cellule d’assemblage de piles électriques </vt:lpstr>
      <vt:lpstr>Témoignage</vt:lpstr>
      <vt:lpstr>Vidéo de Spectra Premium Industries</vt:lpstr>
      <vt:lpstr>Conditions de succès / Bonnes pratiques</vt:lpstr>
      <vt:lpstr>Ensemble, créons de la valeur!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Cliquez pour modifier votre titre</dc:title>
  <dc:creator>c.belanger</dc:creator>
  <cp:lastModifiedBy>d.turcotte</cp:lastModifiedBy>
  <cp:revision>459</cp:revision>
  <dcterms:created xsi:type="dcterms:W3CDTF">2009-03-02T18:54:00Z</dcterms:created>
  <dcterms:modified xsi:type="dcterms:W3CDTF">2017-04-06T17:27:48Z</dcterms:modified>
</cp:coreProperties>
</file>