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4" r:id="rId2"/>
    <p:sldId id="268" r:id="rId3"/>
    <p:sldId id="261" r:id="rId4"/>
    <p:sldId id="304" r:id="rId5"/>
    <p:sldId id="263" r:id="rId6"/>
    <p:sldId id="307" r:id="rId7"/>
    <p:sldId id="287" r:id="rId8"/>
    <p:sldId id="290" r:id="rId9"/>
    <p:sldId id="278" r:id="rId10"/>
    <p:sldId id="288" r:id="rId11"/>
    <p:sldId id="282" r:id="rId12"/>
    <p:sldId id="308" r:id="rId13"/>
    <p:sldId id="292" r:id="rId14"/>
    <p:sldId id="309" r:id="rId15"/>
    <p:sldId id="297" r:id="rId16"/>
    <p:sldId id="298" r:id="rId17"/>
    <p:sldId id="310" r:id="rId18"/>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5">
          <p15:clr>
            <a:srgbClr val="A4A3A4"/>
          </p15:clr>
        </p15:guide>
        <p15:guide id="2" pos="29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8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00" autoAdjust="0"/>
  </p:normalViewPr>
  <p:slideViewPr>
    <p:cSldViewPr snapToGrid="0" snapToObjects="1">
      <p:cViewPr varScale="1">
        <p:scale>
          <a:sx n="59" d="100"/>
          <a:sy n="59" d="100"/>
        </p:scale>
        <p:origin x="950" y="58"/>
      </p:cViewPr>
      <p:guideLst>
        <p:guide orient="horz" pos="1515"/>
        <p:guide pos="293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E193-9F9D-424B-A25B-F3F95689EF00}" type="datetimeFigureOut">
              <a:rPr lang="fr-FR" smtClean="0"/>
              <a:t>07/04/2017</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85BB88-F9E3-1946-8EFA-0C6FE63C0446}" type="slidenum">
              <a:rPr lang="fr-FR" smtClean="0"/>
              <a:t>‹#›</a:t>
            </a:fld>
            <a:endParaRPr lang="fr-FR"/>
          </a:p>
        </p:txBody>
      </p:sp>
    </p:spTree>
    <p:extLst>
      <p:ext uri="{BB962C8B-B14F-4D97-AF65-F5344CB8AC3E}">
        <p14:creationId xmlns:p14="http://schemas.microsoft.com/office/powerpoint/2010/main" val="16508479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NOUS</a:t>
            </a:r>
            <a:r>
              <a:rPr lang="fr-FR" baseline="0" dirty="0"/>
              <a:t> AVONS  PARCOURU LES VILLES UNE À UNE ET NOUS AVONS CHOISI DE S’IMPLANTER RAPIDEMENT EN TROUVANT PARTENAIRES D’AFFAIRES QUI AVANCENT À NOS CÔTÉS.</a:t>
            </a:r>
          </a:p>
          <a:p>
            <a:r>
              <a:rPr lang="fr-FR" baseline="0" dirty="0"/>
              <a:t>ILS ONT LES MÊMES VALEUR.</a:t>
            </a:r>
          </a:p>
          <a:p>
            <a:endParaRPr lang="fr-FR" baseline="0" dirty="0"/>
          </a:p>
          <a:p>
            <a:r>
              <a:rPr lang="fr-FR" sz="1200" kern="1200" dirty="0">
                <a:solidFill>
                  <a:schemeClr val="tx1"/>
                </a:solidFill>
                <a:effectLst/>
                <a:latin typeface="+mn-lt"/>
                <a:ea typeface="+mn-ea"/>
                <a:cs typeface="+mn-cs"/>
              </a:rPr>
              <a:t>Récemment un partenaire d’affaire qui est devenu un ami me disait j’aime discuter sur le même étage – je suis tellement visuelle que j’ai réalisé d’emblé que je suis exactement comme ça.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Ne vous laissez pas abattre par un revers.</a:t>
            </a:r>
            <a:r>
              <a:rPr lang="fr-FR" sz="1200" kern="1200" baseline="0" dirty="0">
                <a:solidFill>
                  <a:schemeClr val="tx1"/>
                </a:solidFill>
                <a:effectLst/>
                <a:latin typeface="+mn-lt"/>
                <a:ea typeface="+mn-ea"/>
                <a:cs typeface="+mn-cs"/>
              </a:rPr>
              <a:t> Voyez le plutôt comme une étape vers le succès. La relation en affaires ça se bâtit avec le temps.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a:t>
            </a:fld>
            <a:endParaRPr lang="fr-FR"/>
          </a:p>
        </p:txBody>
      </p:sp>
    </p:spTree>
    <p:extLst>
      <p:ext uri="{BB962C8B-B14F-4D97-AF65-F5344CB8AC3E}">
        <p14:creationId xmlns:p14="http://schemas.microsoft.com/office/powerpoint/2010/main" val="25235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syndrome de l’imposteur ou du petit joueur ça n’existe pas à l’étranger. Il devient impératif de muscler son positionnement d’entreprise, la présentation de son offre pour qu’ils soient à la mesure du marché mondial. Ne vous laisser pas intimider par l’imposante taille du marché. </a:t>
            </a:r>
            <a:r>
              <a:rPr lang="fr-CA" dirty="0">
                <a:effectLst/>
              </a:rPr>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10</a:t>
            </a:fld>
            <a:endParaRPr lang="fr-FR"/>
          </a:p>
        </p:txBody>
      </p:sp>
    </p:spTree>
    <p:extLst>
      <p:ext uri="{BB962C8B-B14F-4D97-AF65-F5344CB8AC3E}">
        <p14:creationId xmlns:p14="http://schemas.microsoft.com/office/powerpoint/2010/main" val="961136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J’ai entendu récemment une phrase qui m’a fait beaucoup réfléchir ;  « ce ne seront pas les plus gros qui achèteront les plus petits, mais plutôt les plus rapide qui achèteront les plus lents »</a:t>
            </a:r>
            <a:r>
              <a:rPr lang="fr-CA" dirty="0">
                <a:effectLst/>
              </a:rPr>
              <a:t> </a:t>
            </a:r>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11</a:t>
            </a:fld>
            <a:endParaRPr lang="fr-FR"/>
          </a:p>
        </p:txBody>
      </p:sp>
    </p:spTree>
    <p:extLst>
      <p:ext uri="{BB962C8B-B14F-4D97-AF65-F5344CB8AC3E}">
        <p14:creationId xmlns:p14="http://schemas.microsoft.com/office/powerpoint/2010/main" val="3839068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Montrez-leur</a:t>
            </a:r>
            <a:r>
              <a:rPr lang="fr-FR" baseline="0" dirty="0"/>
              <a:t> ce qu’on sait faire au Québec. Créer une marque forte. Faire appel à des contenus modernes.</a:t>
            </a:r>
          </a:p>
          <a:p>
            <a:endParaRPr lang="fr-FR" baseline="0" dirty="0"/>
          </a:p>
          <a:p>
            <a:r>
              <a:rPr lang="fr-FR" baseline="0" dirty="0"/>
              <a:t>L’industrie manufacturière aux US tarde à prendre un virage marketing.  Devancez-les. </a:t>
            </a:r>
          </a:p>
          <a:p>
            <a:r>
              <a:rPr lang="fr-FR" baseline="0" dirty="0"/>
              <a:t>Finalement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Contournez le fait que vous n’êtes pas un fournisseur local. Régionalisez le contenu de votre site Internet et améliorez votre positionnement sur des recherches locales.</a:t>
            </a:r>
            <a:endParaRPr lang="fr-CA"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12</a:t>
            </a:fld>
            <a:endParaRPr lang="fr-FR"/>
          </a:p>
        </p:txBody>
      </p:sp>
    </p:spTree>
    <p:extLst>
      <p:ext uri="{BB962C8B-B14F-4D97-AF65-F5344CB8AC3E}">
        <p14:creationId xmlns:p14="http://schemas.microsoft.com/office/powerpoint/2010/main" val="105208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J’ai une vision à long terme et je répète continuellement à mon équipe :  il faut que le temps joue en notre faveur – des équipements robustes qui vieillissent avec grâce et qui sont toujours là et disponible pour servir nos clients.  Je veux aussi que nous nous méritions notre « </a:t>
            </a:r>
            <a:r>
              <a:rPr lang="fr-FR" sz="1200" kern="1200" dirty="0" err="1">
                <a:solidFill>
                  <a:schemeClr val="tx1"/>
                </a:solidFill>
                <a:effectLst/>
                <a:latin typeface="+mn-lt"/>
                <a:ea typeface="+mn-ea"/>
                <a:cs typeface="+mn-cs"/>
              </a:rPr>
              <a:t>aftermarket</a:t>
            </a:r>
            <a:r>
              <a:rPr lang="fr-FR" sz="1200" kern="1200" dirty="0">
                <a:solidFill>
                  <a:schemeClr val="tx1"/>
                </a:solidFill>
                <a:effectLst/>
                <a:latin typeface="+mn-lt"/>
                <a:ea typeface="+mn-ea"/>
                <a:cs typeface="+mn-cs"/>
              </a:rPr>
              <a:t> » par notre qualité de service à la clientèle – alors pour moi de rendre un client captif et prisonnier n’est pas une solution.  Une de mes plus grandes valeurs est la liberté.</a:t>
            </a: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13</a:t>
            </a:fld>
            <a:endParaRPr lang="fr-FR"/>
          </a:p>
        </p:txBody>
      </p:sp>
    </p:spTree>
    <p:extLst>
      <p:ext uri="{BB962C8B-B14F-4D97-AF65-F5344CB8AC3E}">
        <p14:creationId xmlns:p14="http://schemas.microsoft.com/office/powerpoint/2010/main" val="362630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Chez </a:t>
            </a:r>
            <a:r>
              <a:rPr lang="fr-FR" sz="1200" kern="1200" dirty="0" err="1">
                <a:solidFill>
                  <a:schemeClr val="tx1"/>
                </a:solidFill>
                <a:effectLst/>
                <a:latin typeface="+mn-lt"/>
                <a:ea typeface="+mn-ea"/>
                <a:cs typeface="+mn-cs"/>
              </a:rPr>
              <a:t>Simoneau</a:t>
            </a:r>
            <a:r>
              <a:rPr lang="fr-FR" sz="1200" kern="1200" dirty="0">
                <a:solidFill>
                  <a:schemeClr val="tx1"/>
                </a:solidFill>
                <a:effectLst/>
                <a:latin typeface="+mn-lt"/>
                <a:ea typeface="+mn-ea"/>
                <a:cs typeface="+mn-cs"/>
              </a:rPr>
              <a:t> l’exportation se planifie déjà à l’étape de l’ingénierie. Toute innovation de produit tient compte d’une future commercialisation et livraison sur l’ensemble du territoire nord-américain. C’est avantageux et moins coûteux de prévoir la normalisation des produits pour répondre aux exigences des marchés étrangers plus tôt que tard dans le processus de fabrication. N’attendez pas de signer votre première entente.</a:t>
            </a:r>
            <a:r>
              <a:rPr lang="fr-CA" dirty="0">
                <a:effectLst/>
              </a:rPr>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14</a:t>
            </a:fld>
            <a:endParaRPr lang="fr-FR"/>
          </a:p>
        </p:txBody>
      </p:sp>
    </p:spTree>
    <p:extLst>
      <p:ext uri="{BB962C8B-B14F-4D97-AF65-F5344CB8AC3E}">
        <p14:creationId xmlns:p14="http://schemas.microsoft.com/office/powerpoint/2010/main" val="201010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Dans un monde ou on se bas pour attirer les talents, garder et développer l’expertise – il va s’en dire que le vase est communiquant – on peut aider mais l’autre peut aussi nous aider.  C’est dans ce cadre que nous développons nos relations et notre nouvelle aventure qui sera celle de prendre racine aux USA en y détenant une entreprise.</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S’enraciner pour profiter</a:t>
            </a:r>
            <a:r>
              <a:rPr lang="fr-FR" sz="1200" kern="1200" baseline="0" dirty="0">
                <a:solidFill>
                  <a:schemeClr val="tx1"/>
                </a:solidFill>
                <a:effectLst/>
                <a:latin typeface="+mn-lt"/>
                <a:ea typeface="+mn-ea"/>
                <a:cs typeface="+mn-cs"/>
              </a:rPr>
              <a:t> de l’expertise, des réseaux locaux mais aussi des avantages financiers.</a:t>
            </a:r>
            <a:endParaRPr lang="fr-FR"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15</a:t>
            </a:fld>
            <a:endParaRPr lang="fr-FR"/>
          </a:p>
        </p:txBody>
      </p:sp>
    </p:spTree>
    <p:extLst>
      <p:ext uri="{BB962C8B-B14F-4D97-AF65-F5344CB8AC3E}">
        <p14:creationId xmlns:p14="http://schemas.microsoft.com/office/powerpoint/2010/main" val="1319852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16</a:t>
            </a:fld>
            <a:endParaRPr lang="fr-FR"/>
          </a:p>
        </p:txBody>
      </p:sp>
    </p:spTree>
    <p:extLst>
      <p:ext uri="{BB962C8B-B14F-4D97-AF65-F5344CB8AC3E}">
        <p14:creationId xmlns:p14="http://schemas.microsoft.com/office/powerpoint/2010/main" val="70327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HISTORIQUE FAMILIALE</a:t>
            </a:r>
            <a:r>
              <a:rPr lang="fr-FR" baseline="0" dirty="0"/>
              <a:t> DE SIMONEAU</a:t>
            </a:r>
          </a:p>
          <a:p>
            <a:r>
              <a:rPr lang="fr-FR" baseline="0" dirty="0"/>
              <a:t>DE LA CHUDRONNERIE À LA FABRICATION</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2</a:t>
            </a:fld>
            <a:endParaRPr lang="fr-FR"/>
          </a:p>
        </p:txBody>
      </p:sp>
    </p:spTree>
    <p:extLst>
      <p:ext uri="{BB962C8B-B14F-4D97-AF65-F5344CB8AC3E}">
        <p14:creationId xmlns:p14="http://schemas.microsoft.com/office/powerpoint/2010/main" val="294836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ALLER À L’ÉTRANGER :</a:t>
            </a:r>
            <a:r>
              <a:rPr lang="fr-FR" baseline="0" dirty="0"/>
              <a:t> </a:t>
            </a:r>
            <a:r>
              <a:rPr lang="fr-FR" dirty="0"/>
              <a:t>LE</a:t>
            </a:r>
            <a:r>
              <a:rPr lang="fr-FR" baseline="0" dirty="0"/>
              <a:t> RÊVE D’UNE PETITE FILLE QUI N’A PAS FROID AUX YEUX</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3</a:t>
            </a:fld>
            <a:endParaRPr lang="fr-FR"/>
          </a:p>
        </p:txBody>
      </p:sp>
    </p:spTree>
    <p:extLst>
      <p:ext uri="{BB962C8B-B14F-4D97-AF65-F5344CB8AC3E}">
        <p14:creationId xmlns:p14="http://schemas.microsoft.com/office/powerpoint/2010/main" val="12256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 DÉFI D’ALLER</a:t>
            </a:r>
            <a:r>
              <a:rPr lang="fr-FR" baseline="0" dirty="0"/>
              <a:t> VERS DES MARCHÉS ACCESSIBLES, COMPATIBLES, PORTEURS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4</a:t>
            </a:fld>
            <a:endParaRPr lang="fr-FR"/>
          </a:p>
        </p:txBody>
      </p:sp>
    </p:spTree>
    <p:extLst>
      <p:ext uri="{BB962C8B-B14F-4D97-AF65-F5344CB8AC3E}">
        <p14:creationId xmlns:p14="http://schemas.microsoft.com/office/powerpoint/2010/main" val="327641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CERTAINES</a:t>
            </a:r>
            <a:r>
              <a:rPr lang="fr-FR" baseline="0" dirty="0"/>
              <a:t> RÉGIONS PEUVENT ÊTRE THÉORIQUEMENT PLUS COMPATIBLES AVEC NOS ORIENTATIONS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5</a:t>
            </a:fld>
            <a:endParaRPr lang="fr-FR"/>
          </a:p>
        </p:txBody>
      </p:sp>
    </p:spTree>
    <p:extLst>
      <p:ext uri="{BB962C8B-B14F-4D97-AF65-F5344CB8AC3E}">
        <p14:creationId xmlns:p14="http://schemas.microsoft.com/office/powerpoint/2010/main" val="65298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MAIS</a:t>
            </a:r>
            <a:r>
              <a:rPr lang="fr-FR" baseline="0" dirty="0"/>
              <a:t> LA RÉALITÉ NOUS AMÈNE PARFOIR VERS LES MARCHÉS MONS ACCESSIBLES, PLUS COMPTÉTIFS QUI NOUS DONNENT DES OPPORTUNITÉS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6</a:t>
            </a:fld>
            <a:endParaRPr lang="fr-FR"/>
          </a:p>
        </p:txBody>
      </p:sp>
    </p:spTree>
    <p:extLst>
      <p:ext uri="{BB962C8B-B14F-4D97-AF65-F5344CB8AC3E}">
        <p14:creationId xmlns:p14="http://schemas.microsoft.com/office/powerpoint/2010/main" val="65298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MESSIEURS ESSAYEZ DE BATTRE ÇA…UNE BOOTE DE COWBOY DANS</a:t>
            </a:r>
            <a:r>
              <a:rPr lang="fr-FR" baseline="0" dirty="0"/>
              <a:t> UN CADRE DE PORTE….</a:t>
            </a:r>
          </a:p>
          <a:p>
            <a:r>
              <a:rPr lang="fr-FR" baseline="0" dirty="0"/>
              <a:t>Comment s’assurer de rentrer dans un imposant marché compétitif</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7</a:t>
            </a:fld>
            <a:endParaRPr lang="fr-FR"/>
          </a:p>
        </p:txBody>
      </p:sp>
    </p:spTree>
    <p:extLst>
      <p:ext uri="{BB962C8B-B14F-4D97-AF65-F5344CB8AC3E}">
        <p14:creationId xmlns:p14="http://schemas.microsoft.com/office/powerpoint/2010/main" val="118096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NOUS</a:t>
            </a:r>
            <a:r>
              <a:rPr lang="fr-FR" baseline="0" dirty="0"/>
              <a:t> AVONS  PARCOURU LES VILLES UNE À UNE ET NOUS AVONS CHOISI DE S’IMPLANTER RAPIDEMENT EN TROUVANT PARTENAIRES D’AFFAIRES QUI AVANCENT À NOS CÔTÉS.</a:t>
            </a:r>
          </a:p>
          <a:p>
            <a:r>
              <a:rPr lang="fr-FR" baseline="0" dirty="0"/>
              <a:t>ILS ONT LES MÊMES VALEUR.</a:t>
            </a:r>
          </a:p>
          <a:p>
            <a:endParaRPr lang="fr-FR" baseline="0" dirty="0"/>
          </a:p>
          <a:p>
            <a:r>
              <a:rPr lang="fr-FR" sz="1200" kern="1200" dirty="0">
                <a:solidFill>
                  <a:schemeClr val="tx1"/>
                </a:solidFill>
                <a:effectLst/>
                <a:latin typeface="+mn-lt"/>
                <a:ea typeface="+mn-ea"/>
                <a:cs typeface="+mn-cs"/>
              </a:rPr>
              <a:t>Récemment un partenaire d’affaire qui est devenu un ami me disait j’aime discuter sur le même étage – je suis tellement visuelle que j’ai réalisé d’emblé que je suis exactement comme ça.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Ne vous laissez pas abattre par un revers.</a:t>
            </a:r>
            <a:r>
              <a:rPr lang="fr-FR" sz="1200" kern="1200" baseline="0" dirty="0">
                <a:solidFill>
                  <a:schemeClr val="tx1"/>
                </a:solidFill>
                <a:effectLst/>
                <a:latin typeface="+mn-lt"/>
                <a:ea typeface="+mn-ea"/>
                <a:cs typeface="+mn-cs"/>
              </a:rPr>
              <a:t> Voyez le plutôt comme une étape vers le succès. La relation en affaires ça se bâtit avec le temps.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8</a:t>
            </a:fld>
            <a:endParaRPr lang="fr-FR"/>
          </a:p>
        </p:txBody>
      </p:sp>
    </p:spTree>
    <p:extLst>
      <p:ext uri="{BB962C8B-B14F-4D97-AF65-F5344CB8AC3E}">
        <p14:creationId xmlns:p14="http://schemas.microsoft.com/office/powerpoint/2010/main" val="428452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PARTENARIAT D’AFFAIRES C’EST AUSSI ENCADRER</a:t>
            </a:r>
            <a:r>
              <a:rPr lang="fr-FR" baseline="0" dirty="0"/>
              <a:t> SES AGENTS AVEC UNE MÉTHODE, DES OUTILS, UN CANAL DE COMMUNICATION.</a:t>
            </a:r>
          </a:p>
          <a:p>
            <a:r>
              <a:rPr lang="fr-FR" baseline="0" dirty="0"/>
              <a:t>NOS AGENTS ONT SIMONEAU TATOUÉ SUR LE CŒUR.</a:t>
            </a:r>
          </a:p>
          <a:p>
            <a:endParaRPr lang="fr-FR" baseline="0" dirty="0"/>
          </a:p>
          <a:p>
            <a:r>
              <a:rPr lang="fr-FR" baseline="0" dirty="0"/>
              <a:t>EXEMPLE : LE MEETING REP DU MOIS DE MAI.</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285BB88-F9E3-1946-8EFA-0C6FE63C0446}" type="slidenum">
              <a:rPr lang="fr-FR" smtClean="0"/>
              <a:t>9</a:t>
            </a:fld>
            <a:endParaRPr lang="fr-FR"/>
          </a:p>
        </p:txBody>
      </p:sp>
    </p:spTree>
    <p:extLst>
      <p:ext uri="{BB962C8B-B14F-4D97-AF65-F5344CB8AC3E}">
        <p14:creationId xmlns:p14="http://schemas.microsoft.com/office/powerpoint/2010/main" val="397927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CA"/>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147339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675604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80"/>
            <a:ext cx="2057400" cy="4388644"/>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457200" y="205980"/>
            <a:ext cx="6019800" cy="4388644"/>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586933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77800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CA"/>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329839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621A43FB-05DE-2742-99F2-D4A13198E333}" type="datetimeFigureOut">
              <a:rPr lang="fr-FR" smtClean="0"/>
              <a:t>07/04/2017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791415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621A43FB-05DE-2742-99F2-D4A13198E333}" type="datetimeFigureOut">
              <a:rPr lang="fr-FR" smtClean="0"/>
              <a:t>07/04/2017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1484315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621A43FB-05DE-2742-99F2-D4A13198E333}" type="datetimeFigureOut">
              <a:rPr lang="fr-FR" smtClean="0"/>
              <a:t>07/04/2017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547016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1A43FB-05DE-2742-99F2-D4A13198E333}" type="datetimeFigureOut">
              <a:rPr lang="fr-FR" smtClean="0"/>
              <a:t>07/04/2017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237757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fr-CA"/>
              <a:t>Cliquez et modifiez le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621A43FB-05DE-2742-99F2-D4A13198E333}" type="datetimeFigureOut">
              <a:rPr lang="fr-FR" smtClean="0"/>
              <a:t>07/04/2017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3471429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CA"/>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621A43FB-05DE-2742-99F2-D4A13198E333}" type="datetimeFigureOut">
              <a:rPr lang="fr-FR" smtClean="0"/>
              <a:t>07/04/2017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624B8F-40A3-5B49-86C5-D78DDCBDB413}" type="slidenum">
              <a:rPr lang="fr-FR" smtClean="0"/>
              <a:t>‹#›</a:t>
            </a:fld>
            <a:endParaRPr lang="fr-FR"/>
          </a:p>
        </p:txBody>
      </p:sp>
    </p:spTree>
    <p:extLst>
      <p:ext uri="{BB962C8B-B14F-4D97-AF65-F5344CB8AC3E}">
        <p14:creationId xmlns:p14="http://schemas.microsoft.com/office/powerpoint/2010/main" val="4244248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21A43FB-05DE-2742-99F2-D4A13198E333}" type="datetimeFigureOut">
              <a:rPr lang="fr-FR" smtClean="0"/>
              <a:t>07/04/2017</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0624B8F-40A3-5B49-86C5-D78DDCBDB413}" type="slidenum">
              <a:rPr lang="fr-FR" smtClean="0"/>
              <a:t>‹#›</a:t>
            </a:fld>
            <a:endParaRPr lang="fr-FR"/>
          </a:p>
        </p:txBody>
      </p:sp>
    </p:spTree>
    <p:extLst>
      <p:ext uri="{BB962C8B-B14F-4D97-AF65-F5344CB8AC3E}">
        <p14:creationId xmlns:p14="http://schemas.microsoft.com/office/powerpoint/2010/main" val="1961796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8494" y="3214546"/>
            <a:ext cx="8179224" cy="830997"/>
          </a:xfrm>
          <a:prstGeom prst="rect">
            <a:avLst/>
          </a:prstGeom>
          <a:noFill/>
        </p:spPr>
        <p:txBody>
          <a:bodyPr wrap="square" rtlCol="0">
            <a:spAutoFit/>
          </a:bodyPr>
          <a:lstStyle/>
          <a:p>
            <a:r>
              <a:rPr lang="fr-FR" sz="4800" dirty="0">
                <a:solidFill>
                  <a:srgbClr val="FFFFFF"/>
                </a:solidFill>
                <a:latin typeface="Bernard MT Condensed"/>
                <a:cs typeface="Bernard MT Condensed"/>
              </a:rPr>
              <a:t>The Canadian Gal</a:t>
            </a:r>
          </a:p>
        </p:txBody>
      </p:sp>
      <p:pic>
        <p:nvPicPr>
          <p:cNvPr id="3" name="Image 2" descr="int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31851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itr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392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hutterstock_584003734.jpg"/>
          <p:cNvPicPr>
            <a:picLocks noChangeAspect="1"/>
          </p:cNvPicPr>
          <p:nvPr/>
        </p:nvPicPr>
        <p:blipFill rotWithShape="1">
          <a:blip r:embed="rId3">
            <a:extLst>
              <a:ext uri="{28A0092B-C50C-407E-A947-70E740481C1C}">
                <a14:useLocalDpi xmlns:a14="http://schemas.microsoft.com/office/drawing/2010/main" val="0"/>
              </a:ext>
            </a:extLst>
          </a:blip>
          <a:srcRect t="16238"/>
          <a:stretch/>
        </p:blipFill>
        <p:spPr>
          <a:xfrm>
            <a:off x="0" y="0"/>
            <a:ext cx="9144000" cy="5143500"/>
          </a:xfrm>
          <a:prstGeom prst="rect">
            <a:avLst/>
          </a:prstGeom>
        </p:spPr>
      </p:pic>
    </p:spTree>
    <p:extLst>
      <p:ext uri="{BB962C8B-B14F-4D97-AF65-F5344CB8AC3E}">
        <p14:creationId xmlns:p14="http://schemas.microsoft.com/office/powerpoint/2010/main" val="3333798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rden-loo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76640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itr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0887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wertogrow-loo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818280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itre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9220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shutterstock_139957831.jpg"/>
          <p:cNvPicPr>
            <a:picLocks noChangeAspect="1"/>
          </p:cNvPicPr>
          <p:nvPr/>
        </p:nvPicPr>
        <p:blipFill rotWithShape="1">
          <a:blip r:embed="rId3">
            <a:extLst>
              <a:ext uri="{28A0092B-C50C-407E-A947-70E740481C1C}">
                <a14:useLocalDpi xmlns:a14="http://schemas.microsoft.com/office/drawing/2010/main" val="0"/>
              </a:ext>
            </a:extLst>
          </a:blip>
          <a:srcRect t="16437"/>
          <a:stretch/>
        </p:blipFill>
        <p:spPr>
          <a:xfrm>
            <a:off x="0" y="-1"/>
            <a:ext cx="9232900" cy="5143501"/>
          </a:xfrm>
          <a:prstGeom prst="rect">
            <a:avLst/>
          </a:prstGeom>
        </p:spPr>
      </p:pic>
      <p:pic>
        <p:nvPicPr>
          <p:cNvPr id="5" name="Image 4"/>
          <p:cNvPicPr>
            <a:picLocks noChangeAspect="1"/>
          </p:cNvPicPr>
          <p:nvPr/>
        </p:nvPicPr>
        <p:blipFill>
          <a:blip r:embed="rId4"/>
          <a:stretch>
            <a:fillRect/>
          </a:stretch>
        </p:blipFill>
        <p:spPr>
          <a:xfrm>
            <a:off x="4919456" y="3336383"/>
            <a:ext cx="3653642" cy="1884685"/>
          </a:xfrm>
          <a:prstGeom prst="rect">
            <a:avLst/>
          </a:prstGeom>
        </p:spPr>
      </p:pic>
    </p:spTree>
    <p:extLst>
      <p:ext uri="{BB962C8B-B14F-4D97-AF65-F5344CB8AC3E}">
        <p14:creationId xmlns:p14="http://schemas.microsoft.com/office/powerpoint/2010/main" val="3152651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8494" y="3214546"/>
            <a:ext cx="8179224" cy="830997"/>
          </a:xfrm>
          <a:prstGeom prst="rect">
            <a:avLst/>
          </a:prstGeom>
          <a:noFill/>
        </p:spPr>
        <p:txBody>
          <a:bodyPr wrap="square" rtlCol="0">
            <a:spAutoFit/>
          </a:bodyPr>
          <a:lstStyle/>
          <a:p>
            <a:r>
              <a:rPr lang="fr-FR" sz="4800" dirty="0">
                <a:solidFill>
                  <a:srgbClr val="FFFFFF"/>
                </a:solidFill>
                <a:latin typeface="Bernard MT Condensed"/>
                <a:cs typeface="Bernard MT Condensed"/>
              </a:rPr>
              <a:t>The Canadian Gal</a:t>
            </a:r>
          </a:p>
        </p:txBody>
      </p:sp>
      <p:pic>
        <p:nvPicPr>
          <p:cNvPr id="3" name="Image 2" descr="conclu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ZoneTexte 3"/>
          <p:cNvSpPr txBox="1"/>
          <p:nvPr/>
        </p:nvSpPr>
        <p:spPr>
          <a:xfrm>
            <a:off x="1638300" y="1181100"/>
            <a:ext cx="2540000" cy="861774"/>
          </a:xfrm>
          <a:prstGeom prst="rect">
            <a:avLst/>
          </a:prstGeom>
          <a:noFill/>
        </p:spPr>
        <p:txBody>
          <a:bodyPr wrap="square" rtlCol="0">
            <a:spAutoFit/>
          </a:bodyPr>
          <a:lstStyle/>
          <a:p>
            <a:r>
              <a:rPr lang="fr-FR" sz="5000" dirty="0">
                <a:solidFill>
                  <a:srgbClr val="FFFFFF"/>
                </a:solidFill>
                <a:latin typeface="Muchacho"/>
                <a:cs typeface="Muchacho"/>
              </a:rPr>
              <a:t>MERCI</a:t>
            </a:r>
          </a:p>
        </p:txBody>
      </p:sp>
    </p:spTree>
    <p:extLst>
      <p:ext uri="{BB962C8B-B14F-4D97-AF65-F5344CB8AC3E}">
        <p14:creationId xmlns:p14="http://schemas.microsoft.com/office/powerpoint/2010/main" val="516675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425147" cy="5301645"/>
          </a:xfrm>
          <a:prstGeom prst="rect">
            <a:avLst/>
          </a:prstGeom>
        </p:spPr>
      </p:pic>
      <p:pic>
        <p:nvPicPr>
          <p:cNvPr id="5" name="Image 4"/>
          <p:cNvPicPr>
            <a:picLocks noChangeAspect="1"/>
          </p:cNvPicPr>
          <p:nvPr/>
        </p:nvPicPr>
        <p:blipFill rotWithShape="1">
          <a:blip r:embed="rId4"/>
          <a:srcRect t="15505" b="8456"/>
          <a:stretch/>
        </p:blipFill>
        <p:spPr>
          <a:xfrm>
            <a:off x="2006590" y="0"/>
            <a:ext cx="5314970" cy="5301644"/>
          </a:xfrm>
          <a:prstGeom prst="rect">
            <a:avLst/>
          </a:prstGeom>
        </p:spPr>
      </p:pic>
    </p:spTree>
    <p:extLst>
      <p:ext uri="{BB962C8B-B14F-4D97-AF65-F5344CB8AC3E}">
        <p14:creationId xmlns:p14="http://schemas.microsoft.com/office/powerpoint/2010/main" val="3733891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8494" y="3214546"/>
            <a:ext cx="8179224" cy="830997"/>
          </a:xfrm>
          <a:prstGeom prst="rect">
            <a:avLst/>
          </a:prstGeom>
          <a:noFill/>
        </p:spPr>
        <p:txBody>
          <a:bodyPr wrap="square" rtlCol="0">
            <a:spAutoFit/>
          </a:bodyPr>
          <a:lstStyle/>
          <a:p>
            <a:r>
              <a:rPr lang="fr-FR" sz="4800" dirty="0">
                <a:solidFill>
                  <a:srgbClr val="FFFFFF"/>
                </a:solidFill>
                <a:latin typeface="Bernard MT Condensed"/>
                <a:cs typeface="Bernard MT Condensed"/>
              </a:rPr>
              <a:t>The Canadian Gal</a:t>
            </a:r>
          </a:p>
        </p:txBody>
      </p:sp>
      <p:pic>
        <p:nvPicPr>
          <p:cNvPr id="3" name="Image 2" descr="iStock-578084080.jpg"/>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Tree>
    <p:extLst>
      <p:ext uri="{BB962C8B-B14F-4D97-AF65-F5344CB8AC3E}">
        <p14:creationId xmlns:p14="http://schemas.microsoft.com/office/powerpoint/2010/main" val="1821409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it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1188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8494" y="3214546"/>
            <a:ext cx="8179224" cy="830997"/>
          </a:xfrm>
          <a:prstGeom prst="rect">
            <a:avLst/>
          </a:prstGeom>
          <a:noFill/>
        </p:spPr>
        <p:txBody>
          <a:bodyPr wrap="square" rtlCol="0">
            <a:spAutoFit/>
          </a:bodyPr>
          <a:lstStyle/>
          <a:p>
            <a:r>
              <a:rPr lang="fr-FR" sz="4800" dirty="0">
                <a:solidFill>
                  <a:srgbClr val="FFFFFF"/>
                </a:solidFill>
                <a:latin typeface="Bernard MT Condensed"/>
                <a:cs typeface="Bernard MT Condensed"/>
              </a:rPr>
              <a:t>The Canadian Gal</a:t>
            </a:r>
          </a:p>
        </p:txBody>
      </p:sp>
      <p:pic>
        <p:nvPicPr>
          <p:cNvPr id="2" name="Image 1" descr="iStock-500292720.jpg"/>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Tree>
    <p:extLst>
      <p:ext uri="{BB962C8B-B14F-4D97-AF65-F5344CB8AC3E}">
        <p14:creationId xmlns:p14="http://schemas.microsoft.com/office/powerpoint/2010/main" val="172546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w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Image 4"/>
          <p:cNvPicPr>
            <a:picLocks noChangeAspect="1"/>
          </p:cNvPicPr>
          <p:nvPr/>
        </p:nvPicPr>
        <p:blipFill rotWithShape="1">
          <a:blip r:embed="rId4"/>
          <a:srcRect t="13175"/>
          <a:stretch/>
        </p:blipFill>
        <p:spPr>
          <a:xfrm>
            <a:off x="1055143" y="505215"/>
            <a:ext cx="2568580" cy="3958541"/>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rotWithShape="1">
          <a:blip r:embed="rId5"/>
          <a:srcRect l="18857" r="19356"/>
          <a:stretch/>
        </p:blipFill>
        <p:spPr>
          <a:xfrm>
            <a:off x="4882627" y="496565"/>
            <a:ext cx="3093756" cy="3325078"/>
          </a:xfrm>
          <a:prstGeom prst="rect">
            <a:avLst/>
          </a:prstGeom>
          <a:ln w="76200" cmpd="sng">
            <a:noFill/>
          </a:ln>
        </p:spPr>
      </p:pic>
      <p:pic>
        <p:nvPicPr>
          <p:cNvPr id="12" name="Image 11"/>
          <p:cNvPicPr>
            <a:picLocks noChangeAspect="1"/>
          </p:cNvPicPr>
          <p:nvPr/>
        </p:nvPicPr>
        <p:blipFill rotWithShape="1">
          <a:blip r:embed="rId6"/>
          <a:srcRect l="7107" t="4354" r="11354" b="7454"/>
          <a:stretch/>
        </p:blipFill>
        <p:spPr>
          <a:xfrm>
            <a:off x="4573484" y="209167"/>
            <a:ext cx="3771706" cy="4536131"/>
          </a:xfrm>
          <a:prstGeom prst="rect">
            <a:avLst/>
          </a:prstGeom>
        </p:spPr>
      </p:pic>
      <p:pic>
        <p:nvPicPr>
          <p:cNvPr id="16" name="Image 15"/>
          <p:cNvPicPr>
            <a:picLocks noChangeAspect="1"/>
          </p:cNvPicPr>
          <p:nvPr/>
        </p:nvPicPr>
        <p:blipFill>
          <a:blip r:embed="rId7"/>
          <a:stretch>
            <a:fillRect/>
          </a:stretch>
        </p:blipFill>
        <p:spPr>
          <a:xfrm>
            <a:off x="922410" y="351492"/>
            <a:ext cx="2850287" cy="4275430"/>
          </a:xfrm>
          <a:prstGeom prst="rect">
            <a:avLst/>
          </a:prstGeom>
        </p:spPr>
      </p:pic>
      <p:sp>
        <p:nvSpPr>
          <p:cNvPr id="19" name="ZoneTexte 18"/>
          <p:cNvSpPr txBox="1"/>
          <p:nvPr/>
        </p:nvSpPr>
        <p:spPr>
          <a:xfrm>
            <a:off x="1011748" y="4048257"/>
            <a:ext cx="2234048" cy="338554"/>
          </a:xfrm>
          <a:prstGeom prst="rect">
            <a:avLst/>
          </a:prstGeom>
          <a:noFill/>
        </p:spPr>
        <p:txBody>
          <a:bodyPr wrap="square" rtlCol="0">
            <a:spAutoFit/>
          </a:bodyPr>
          <a:lstStyle/>
          <a:p>
            <a:r>
              <a:rPr lang="fr-FR" sz="1600" dirty="0">
                <a:latin typeface="Muchacho"/>
                <a:cs typeface="Muchacho"/>
              </a:rPr>
              <a:t>If </a:t>
            </a:r>
            <a:r>
              <a:rPr lang="fr-FR" sz="1600" dirty="0" err="1">
                <a:latin typeface="Muchacho"/>
                <a:cs typeface="Muchacho"/>
              </a:rPr>
              <a:t>you</a:t>
            </a:r>
            <a:r>
              <a:rPr lang="fr-FR" sz="1600" dirty="0">
                <a:latin typeface="Muchacho"/>
                <a:cs typeface="Muchacho"/>
              </a:rPr>
              <a:t> </a:t>
            </a:r>
            <a:r>
              <a:rPr lang="fr-FR" sz="1600" dirty="0" err="1">
                <a:latin typeface="Muchacho"/>
                <a:cs typeface="Muchacho"/>
              </a:rPr>
              <a:t>can</a:t>
            </a:r>
            <a:r>
              <a:rPr lang="fr-FR" sz="1600" dirty="0">
                <a:latin typeface="Muchacho"/>
                <a:cs typeface="Muchacho"/>
              </a:rPr>
              <a:t> </a:t>
            </a:r>
            <a:r>
              <a:rPr lang="fr-FR" sz="1600" dirty="0" err="1">
                <a:latin typeface="Muchacho"/>
                <a:cs typeface="Muchacho"/>
              </a:rPr>
              <a:t>make</a:t>
            </a:r>
            <a:r>
              <a:rPr lang="fr-FR" sz="1600" dirty="0">
                <a:latin typeface="Muchacho"/>
                <a:cs typeface="Muchacho"/>
              </a:rPr>
              <a:t> </a:t>
            </a:r>
            <a:r>
              <a:rPr lang="fr-FR" sz="1600" dirty="0" err="1">
                <a:latin typeface="Muchacho"/>
                <a:cs typeface="Muchacho"/>
              </a:rPr>
              <a:t>it</a:t>
            </a:r>
            <a:r>
              <a:rPr lang="fr-FR" sz="1600" dirty="0">
                <a:latin typeface="Muchacho"/>
                <a:cs typeface="Muchacho"/>
              </a:rPr>
              <a:t> </a:t>
            </a:r>
            <a:r>
              <a:rPr lang="fr-FR" sz="1600" dirty="0" err="1">
                <a:latin typeface="Muchacho"/>
                <a:cs typeface="Muchacho"/>
              </a:rPr>
              <a:t>there</a:t>
            </a:r>
            <a:r>
              <a:rPr lang="fr-FR" sz="1600" dirty="0">
                <a:latin typeface="Muchacho"/>
                <a:cs typeface="Muchacho"/>
              </a:rPr>
              <a:t>.... </a:t>
            </a:r>
            <a:endParaRPr lang="fr-FR" sz="1600" i="1" dirty="0">
              <a:latin typeface="Muchacho"/>
              <a:cs typeface="Muchacho"/>
            </a:endParaRPr>
          </a:p>
        </p:txBody>
      </p:sp>
      <p:sp>
        <p:nvSpPr>
          <p:cNvPr id="20" name="ZoneTexte 19"/>
          <p:cNvSpPr txBox="1"/>
          <p:nvPr/>
        </p:nvSpPr>
        <p:spPr>
          <a:xfrm rot="21334057">
            <a:off x="5148985" y="3731408"/>
            <a:ext cx="2829281" cy="338554"/>
          </a:xfrm>
          <a:prstGeom prst="rect">
            <a:avLst/>
          </a:prstGeom>
          <a:noFill/>
        </p:spPr>
        <p:txBody>
          <a:bodyPr wrap="square" rtlCol="0">
            <a:spAutoFit/>
          </a:bodyPr>
          <a:lstStyle/>
          <a:p>
            <a:r>
              <a:rPr lang="fr-FR" sz="1600" dirty="0">
                <a:latin typeface="Muchacho"/>
                <a:cs typeface="Muchacho"/>
              </a:rPr>
              <a:t>...</a:t>
            </a:r>
            <a:r>
              <a:rPr lang="fr-FR" sz="1600" dirty="0" err="1">
                <a:latin typeface="Muchacho"/>
                <a:cs typeface="Muchacho"/>
              </a:rPr>
              <a:t>you</a:t>
            </a:r>
            <a:r>
              <a:rPr lang="fr-FR" sz="1600" dirty="0">
                <a:latin typeface="Muchacho"/>
                <a:cs typeface="Muchacho"/>
              </a:rPr>
              <a:t> </a:t>
            </a:r>
            <a:r>
              <a:rPr lang="fr-FR" sz="1600" dirty="0" err="1">
                <a:latin typeface="Muchacho"/>
                <a:cs typeface="Muchacho"/>
              </a:rPr>
              <a:t>can</a:t>
            </a:r>
            <a:r>
              <a:rPr lang="fr-FR" sz="1600" dirty="0">
                <a:latin typeface="Muchacho"/>
                <a:cs typeface="Muchacho"/>
              </a:rPr>
              <a:t> </a:t>
            </a:r>
            <a:r>
              <a:rPr lang="fr-FR" sz="1600" dirty="0" err="1">
                <a:latin typeface="Muchacho"/>
                <a:cs typeface="Muchacho"/>
              </a:rPr>
              <a:t>make</a:t>
            </a:r>
            <a:r>
              <a:rPr lang="fr-FR" sz="1600" dirty="0">
                <a:latin typeface="Muchacho"/>
                <a:cs typeface="Muchacho"/>
              </a:rPr>
              <a:t> </a:t>
            </a:r>
            <a:r>
              <a:rPr lang="fr-FR" sz="1600" dirty="0" err="1">
                <a:latin typeface="Muchacho"/>
                <a:cs typeface="Muchacho"/>
              </a:rPr>
              <a:t>it</a:t>
            </a:r>
            <a:r>
              <a:rPr lang="fr-FR" sz="1600" dirty="0">
                <a:latin typeface="Muchacho"/>
                <a:cs typeface="Muchacho"/>
              </a:rPr>
              <a:t> </a:t>
            </a:r>
            <a:r>
              <a:rPr lang="fr-FR" sz="1600" dirty="0" err="1">
                <a:latin typeface="Muchacho"/>
                <a:cs typeface="Muchacho"/>
              </a:rPr>
              <a:t>everywhere</a:t>
            </a:r>
            <a:r>
              <a:rPr lang="fr-FR" sz="1600" dirty="0">
                <a:latin typeface="Muchacho"/>
                <a:cs typeface="Muchacho"/>
              </a:rPr>
              <a:t>.</a:t>
            </a:r>
          </a:p>
        </p:txBody>
      </p:sp>
    </p:spTree>
    <p:extLst>
      <p:ext uri="{BB962C8B-B14F-4D97-AF65-F5344CB8AC3E}">
        <p14:creationId xmlns:p14="http://schemas.microsoft.com/office/powerpoint/2010/main" val="2927130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itr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392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hutterstock_6831304.jpg"/>
          <p:cNvPicPr>
            <a:picLocks noChangeAspect="1"/>
          </p:cNvPicPr>
          <p:nvPr/>
        </p:nvPicPr>
        <p:blipFill rotWithShape="1">
          <a:blip r:embed="rId3">
            <a:extLst>
              <a:ext uri="{28A0092B-C50C-407E-A947-70E740481C1C}">
                <a14:useLocalDpi xmlns:a14="http://schemas.microsoft.com/office/drawing/2010/main" val="0"/>
              </a:ext>
            </a:extLst>
          </a:blip>
          <a:srcRect t="18272" b="7726"/>
          <a:stretch/>
        </p:blipFill>
        <p:spPr>
          <a:xfrm>
            <a:off x="0" y="-1"/>
            <a:ext cx="9144000" cy="5143501"/>
          </a:xfrm>
          <a:prstGeom prst="rect">
            <a:avLst/>
          </a:prstGeom>
        </p:spPr>
      </p:pic>
    </p:spTree>
    <p:extLst>
      <p:ext uri="{BB962C8B-B14F-4D97-AF65-F5344CB8AC3E}">
        <p14:creationId xmlns:p14="http://schemas.microsoft.com/office/powerpoint/2010/main" val="1882961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03-30 à 18.56.16.png"/>
          <p:cNvPicPr>
            <a:picLocks noChangeAspect="1"/>
          </p:cNvPicPr>
          <p:nvPr/>
        </p:nvPicPr>
        <p:blipFill rotWithShape="1">
          <a:blip r:embed="rId3">
            <a:extLst>
              <a:ext uri="{28A0092B-C50C-407E-A947-70E740481C1C}">
                <a14:useLocalDpi xmlns:a14="http://schemas.microsoft.com/office/drawing/2010/main" val="0"/>
              </a:ext>
            </a:extLst>
          </a:blip>
          <a:srcRect b="20823"/>
          <a:stretch/>
        </p:blipFill>
        <p:spPr>
          <a:xfrm>
            <a:off x="0" y="0"/>
            <a:ext cx="9144000" cy="5143500"/>
          </a:xfrm>
          <a:prstGeom prst="rect">
            <a:avLst/>
          </a:prstGeom>
        </p:spPr>
      </p:pic>
    </p:spTree>
    <p:extLst>
      <p:ext uri="{BB962C8B-B14F-4D97-AF65-F5344CB8AC3E}">
        <p14:creationId xmlns:p14="http://schemas.microsoft.com/office/powerpoint/2010/main" val="2415477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1997</TotalTime>
  <Words>636</Words>
  <Application>Microsoft Office PowerPoint</Application>
  <PresentationFormat>On-screen Show (16:9)</PresentationFormat>
  <Paragraphs>61</Paragraphs>
  <Slides>17</Slides>
  <Notes>16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Bernard MT Condensed</vt:lpstr>
      <vt:lpstr>Calibri</vt:lpstr>
      <vt:lpstr>Muchacho</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Webjonction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Fadi Brahimcha</dc:creator>
  <cp:lastModifiedBy>martin blanchard</cp:lastModifiedBy>
  <cp:revision>60</cp:revision>
  <dcterms:created xsi:type="dcterms:W3CDTF">2017-03-27T19:47:18Z</dcterms:created>
  <dcterms:modified xsi:type="dcterms:W3CDTF">2017-04-07T13:48:33Z</dcterms:modified>
</cp:coreProperties>
</file>